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handoutMasterIdLst>
    <p:handoutMasterId r:id="rId43"/>
  </p:handoutMasterIdLst>
  <p:sldIdLst>
    <p:sldId id="282" r:id="rId2"/>
    <p:sldId id="4498" r:id="rId3"/>
    <p:sldId id="4538" r:id="rId4"/>
    <p:sldId id="4539" r:id="rId5"/>
    <p:sldId id="4543" r:id="rId6"/>
    <p:sldId id="4544" r:id="rId7"/>
    <p:sldId id="4552" r:id="rId8"/>
    <p:sldId id="4574" r:id="rId9"/>
    <p:sldId id="4576" r:id="rId10"/>
    <p:sldId id="4577" r:id="rId11"/>
    <p:sldId id="4578" r:id="rId12"/>
    <p:sldId id="4579" r:id="rId13"/>
    <p:sldId id="4580" r:id="rId14"/>
    <p:sldId id="4581" r:id="rId15"/>
    <p:sldId id="4582" r:id="rId16"/>
    <p:sldId id="4583" r:id="rId17"/>
    <p:sldId id="4584" r:id="rId18"/>
    <p:sldId id="4585" r:id="rId19"/>
    <p:sldId id="4553" r:id="rId20"/>
    <p:sldId id="4586" r:id="rId21"/>
    <p:sldId id="4569" r:id="rId22"/>
    <p:sldId id="4501" r:id="rId23"/>
    <p:sldId id="4563" r:id="rId24"/>
    <p:sldId id="4587" r:id="rId25"/>
    <p:sldId id="4573" r:id="rId26"/>
    <p:sldId id="4588" r:id="rId27"/>
    <p:sldId id="4589" r:id="rId28"/>
    <p:sldId id="4590" r:id="rId29"/>
    <p:sldId id="4591" r:id="rId30"/>
    <p:sldId id="4592" r:id="rId31"/>
    <p:sldId id="4601" r:id="rId32"/>
    <p:sldId id="4600" r:id="rId33"/>
    <p:sldId id="4593" r:id="rId34"/>
    <p:sldId id="4594" r:id="rId35"/>
    <p:sldId id="4595" r:id="rId36"/>
    <p:sldId id="4596" r:id="rId37"/>
    <p:sldId id="4597" r:id="rId38"/>
    <p:sldId id="4598" r:id="rId39"/>
    <p:sldId id="4599" r:id="rId40"/>
    <p:sldId id="4523" r:id="rId41"/>
  </p:sldIdLst>
  <p:sldSz cx="12192000" cy="6858000"/>
  <p:notesSz cx="6858000" cy="9144000"/>
  <p:embeddedFontLst>
    <p:embeddedFont>
      <p:font typeface="OPPOSans R" pitchFamily="18" charset="-122"/>
      <p:regular r:id="rId44"/>
    </p:embeddedFont>
    <p:embeddedFont>
      <p:font typeface="等线" panose="02010600030101010101" pitchFamily="2" charset="-122"/>
      <p:regular r:id="rId45"/>
      <p:bold r:id="rId46"/>
    </p:embeddedFont>
    <p:embeddedFont>
      <p:font typeface="微软雅黑" panose="020B0503020204020204" pitchFamily="34" charset="-122"/>
      <p:regular r:id="rId47"/>
      <p:bold r:id="rId48"/>
    </p:embeddedFont>
    <p:embeddedFont>
      <p:font typeface="Alibaba PuHuiTi 3.0 55 Regular" pitchFamily="18" charset="-122"/>
      <p:regular r:id="rId49"/>
      <p:bold r:id="rId50"/>
    </p:embeddedFont>
    <p:embeddedFont>
      <p:font typeface="Cambria Math" panose="02040503050406030204" pitchFamily="18" charset="0"/>
      <p:regular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DC3F357-C9AC-4E3B-8F38-9441389FBB30}">
          <p14:sldIdLst>
            <p14:sldId id="282"/>
            <p14:sldId id="4498"/>
            <p14:sldId id="4538"/>
            <p14:sldId id="4539"/>
            <p14:sldId id="4543"/>
            <p14:sldId id="4544"/>
            <p14:sldId id="4552"/>
            <p14:sldId id="4574"/>
            <p14:sldId id="4576"/>
            <p14:sldId id="4577"/>
            <p14:sldId id="4578"/>
            <p14:sldId id="4579"/>
            <p14:sldId id="4580"/>
            <p14:sldId id="4581"/>
            <p14:sldId id="4582"/>
            <p14:sldId id="4583"/>
            <p14:sldId id="4584"/>
            <p14:sldId id="4585"/>
            <p14:sldId id="4553"/>
            <p14:sldId id="4586"/>
            <p14:sldId id="4569"/>
            <p14:sldId id="4501"/>
            <p14:sldId id="4563"/>
            <p14:sldId id="4587"/>
            <p14:sldId id="4573"/>
            <p14:sldId id="4588"/>
            <p14:sldId id="4589"/>
            <p14:sldId id="4590"/>
            <p14:sldId id="4591"/>
            <p14:sldId id="4592"/>
            <p14:sldId id="4601"/>
            <p14:sldId id="4600"/>
            <p14:sldId id="4593"/>
            <p14:sldId id="4594"/>
            <p14:sldId id="4595"/>
            <p14:sldId id="4596"/>
            <p14:sldId id="4597"/>
            <p14:sldId id="4598"/>
            <p14:sldId id="4599"/>
            <p14:sldId id="45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33" userDrawn="1">
          <p15:clr>
            <a:srgbClr val="A4A3A4"/>
          </p15:clr>
        </p15:guide>
        <p15:guide id="4" pos="694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亚龙" initials="王" lastIdx="2" clrIdx="0">
    <p:extLst>
      <p:ext uri="{19B8F6BF-5375-455C-9EA6-DF929625EA0E}">
        <p15:presenceInfo xmlns:p15="http://schemas.microsoft.com/office/powerpoint/2012/main" userId="866b251b899941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E00"/>
    <a:srgbClr val="00BC02"/>
    <a:srgbClr val="00FA00"/>
    <a:srgbClr val="DF325E"/>
    <a:srgbClr val="C67915"/>
    <a:srgbClr val="E9EBF5"/>
    <a:srgbClr val="F595A5"/>
    <a:srgbClr val="CAD0E8"/>
    <a:srgbClr val="809AC5"/>
    <a:srgbClr val="597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84" autoAdjust="0"/>
    <p:restoredTop sz="84660" autoAdjust="0"/>
  </p:normalViewPr>
  <p:slideViewPr>
    <p:cSldViewPr snapToGrid="0">
      <p:cViewPr>
        <p:scale>
          <a:sx n="105" d="100"/>
          <a:sy n="105" d="100"/>
        </p:scale>
        <p:origin x="320" y="384"/>
      </p:cViewPr>
      <p:guideLst>
        <p:guide orient="horz" pos="2160"/>
        <p:guide pos="3840"/>
        <p:guide pos="733"/>
        <p:guide pos="6947"/>
      </p:guideLst>
    </p:cSldViewPr>
  </p:slideViewPr>
  <p:notesTextViewPr>
    <p:cViewPr>
      <p:scale>
        <a:sx n="100" d="100"/>
        <a:sy n="100" d="100"/>
      </p:scale>
      <p:origin x="0" y="0"/>
    </p:cViewPr>
  </p:notesTextViewPr>
  <p:notesViewPr>
    <p:cSldViewPr snapToGrid="0">
      <p:cViewPr varScale="1">
        <p:scale>
          <a:sx n="118" d="100"/>
          <a:sy n="118" d="100"/>
        </p:scale>
        <p:origin x="167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4A9F30D-0B49-012E-8132-67BF64D0ED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7238A0A-BD7F-9666-567E-75D658E1A3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C40CE-1A45-4E44-A00D-724B35B3FEC3}" type="datetimeFigureOut">
              <a:rPr lang="zh-CN" altLang="en-US" smtClean="0"/>
              <a:t>2024/5/30</a:t>
            </a:fld>
            <a:endParaRPr lang="zh-CN" altLang="en-US"/>
          </a:p>
        </p:txBody>
      </p:sp>
      <p:sp>
        <p:nvSpPr>
          <p:cNvPr id="4" name="页脚占位符 3">
            <a:extLst>
              <a:ext uri="{FF2B5EF4-FFF2-40B4-BE49-F238E27FC236}">
                <a16:creationId xmlns:a16="http://schemas.microsoft.com/office/drawing/2014/main" id="{DBE3CD64-C86C-2A37-400C-29859A4DF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8D95D5F-7BDA-6042-BEA5-45A1540816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E483F7-BEC0-4BFC-B5F2-BD7B6BCF1FE2}" type="slidenum">
              <a:rPr lang="zh-CN" altLang="en-US" smtClean="0"/>
              <a:t>‹#›</a:t>
            </a:fld>
            <a:endParaRPr lang="zh-CN" altLang="en-US"/>
          </a:p>
        </p:txBody>
      </p:sp>
    </p:spTree>
    <p:extLst>
      <p:ext uri="{BB962C8B-B14F-4D97-AF65-F5344CB8AC3E}">
        <p14:creationId xmlns:p14="http://schemas.microsoft.com/office/powerpoint/2010/main" val="2566273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C1C7-AA03-49B2-A056-011244E88EDA}" type="datetimeFigureOut">
              <a:rPr lang="zh-CN" altLang="en-US" smtClean="0"/>
              <a:t>2024/5/30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8E93-BEF3-4485-8C8A-40031EE2E40A}" type="slidenum">
              <a:rPr lang="zh-CN" altLang="en-US" smtClean="0"/>
              <a:t>‹#›</a:t>
            </a:fld>
            <a:endParaRPr lang="zh-CN" altLang="en-US"/>
          </a:p>
        </p:txBody>
      </p:sp>
    </p:spTree>
    <p:extLst>
      <p:ext uri="{BB962C8B-B14F-4D97-AF65-F5344CB8AC3E}">
        <p14:creationId xmlns:p14="http://schemas.microsoft.com/office/powerpoint/2010/main" val="1187333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28F462-8AA1-434A-9A2B-142E1B336391}" type="slidenum">
              <a:rPr kumimoji="1" lang="zh-CN" altLang="en-US" smtClean="0"/>
              <a:t>1</a:t>
            </a:fld>
            <a:endParaRPr kumimoji="1" lang="zh-CN" altLang="en-US"/>
          </a:p>
        </p:txBody>
      </p:sp>
    </p:spTree>
    <p:extLst>
      <p:ext uri="{BB962C8B-B14F-4D97-AF65-F5344CB8AC3E}">
        <p14:creationId xmlns:p14="http://schemas.microsoft.com/office/powerpoint/2010/main" val="198044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10</a:t>
            </a:fld>
            <a:endParaRPr lang="zh-CN" altLang="en-US"/>
          </a:p>
        </p:txBody>
      </p:sp>
    </p:spTree>
    <p:extLst>
      <p:ext uri="{BB962C8B-B14F-4D97-AF65-F5344CB8AC3E}">
        <p14:creationId xmlns:p14="http://schemas.microsoft.com/office/powerpoint/2010/main" val="1027964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11</a:t>
            </a:fld>
            <a:endParaRPr lang="zh-CN" altLang="en-US"/>
          </a:p>
        </p:txBody>
      </p:sp>
    </p:spTree>
    <p:extLst>
      <p:ext uri="{BB962C8B-B14F-4D97-AF65-F5344CB8AC3E}">
        <p14:creationId xmlns:p14="http://schemas.microsoft.com/office/powerpoint/2010/main" val="3000285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12</a:t>
            </a:fld>
            <a:endParaRPr lang="zh-CN" altLang="en-US"/>
          </a:p>
        </p:txBody>
      </p:sp>
    </p:spTree>
    <p:extLst>
      <p:ext uri="{BB962C8B-B14F-4D97-AF65-F5344CB8AC3E}">
        <p14:creationId xmlns:p14="http://schemas.microsoft.com/office/powerpoint/2010/main" val="239511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13</a:t>
            </a:fld>
            <a:endParaRPr lang="zh-CN" altLang="en-US"/>
          </a:p>
        </p:txBody>
      </p:sp>
    </p:spTree>
    <p:extLst>
      <p:ext uri="{BB962C8B-B14F-4D97-AF65-F5344CB8AC3E}">
        <p14:creationId xmlns:p14="http://schemas.microsoft.com/office/powerpoint/2010/main" val="250146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微软雅黑" panose="020B0503020204020204" pitchFamily="34" charset="-122"/>
              </a:rPr>
              <a:t>第一个问题是虫洞攻击，在非常直观的层面上，</a:t>
            </a:r>
            <a:r>
              <a:rPr lang="en-US" altLang="zh-CN" b="0" i="0" dirty="0">
                <a:solidFill>
                  <a:srgbClr val="262626"/>
                </a:solidFill>
                <a:effectLst/>
                <a:latin typeface="微软雅黑" panose="020B0503020204020204" pitchFamily="34" charset="-122"/>
              </a:rPr>
              <a:t>B</a:t>
            </a:r>
            <a:r>
              <a:rPr lang="zh-CN" altLang="en-US" b="0" i="0" dirty="0">
                <a:solidFill>
                  <a:srgbClr val="262626"/>
                </a:solidFill>
                <a:effectLst/>
                <a:latin typeface="微软雅黑" panose="020B0503020204020204" pitchFamily="34" charset="-122"/>
              </a:rPr>
              <a:t>在得到</a:t>
            </a:r>
            <a:r>
              <a:rPr lang="en-US" altLang="zh-CN" b="0" i="0" dirty="0">
                <a:solidFill>
                  <a:srgbClr val="262626"/>
                </a:solidFill>
                <a:effectLst/>
                <a:latin typeface="微软雅黑" panose="020B0503020204020204" pitchFamily="34" charset="-122"/>
              </a:rPr>
              <a:t>X</a:t>
            </a:r>
            <a:r>
              <a:rPr lang="zh-CN" altLang="en-US" b="0" i="0" dirty="0">
                <a:solidFill>
                  <a:srgbClr val="262626"/>
                </a:solidFill>
                <a:effectLst/>
                <a:latin typeface="微软雅黑" panose="020B0503020204020204" pitchFamily="34" charset="-122"/>
              </a:rPr>
              <a:t>之后不是完成交易发布到链上，而是直接将</a:t>
            </a:r>
            <a:r>
              <a:rPr lang="en-US" altLang="zh-CN" b="0" i="0" dirty="0">
                <a:solidFill>
                  <a:srgbClr val="262626"/>
                </a:solidFill>
                <a:effectLst/>
                <a:latin typeface="微软雅黑" panose="020B0503020204020204" pitchFamily="34" charset="-122"/>
              </a:rPr>
              <a:t>X</a:t>
            </a:r>
            <a:r>
              <a:rPr lang="zh-CN" altLang="en-US" b="0" i="0" dirty="0">
                <a:solidFill>
                  <a:srgbClr val="262626"/>
                </a:solidFill>
                <a:effectLst/>
                <a:latin typeface="微软雅黑" panose="020B0503020204020204" pitchFamily="34" charset="-122"/>
              </a:rPr>
              <a:t>告诉</a:t>
            </a:r>
            <a:r>
              <a:rPr lang="en-US" altLang="zh-CN" b="0" i="0" dirty="0">
                <a:solidFill>
                  <a:srgbClr val="262626"/>
                </a:solidFill>
                <a:effectLst/>
                <a:latin typeface="微软雅黑" panose="020B0503020204020204" pitchFamily="34" charset="-122"/>
              </a:rPr>
              <a:t>C</a:t>
            </a:r>
            <a:r>
              <a:rPr lang="zh-CN" altLang="en-US" b="0" i="0" dirty="0">
                <a:solidFill>
                  <a:srgbClr val="262626"/>
                </a:solidFill>
                <a:effectLst/>
                <a:latin typeface="微软雅黑" panose="020B0503020204020204" pitchFamily="34" charset="-122"/>
              </a:rPr>
              <a:t>，这样他们就可以使得中间的用户</a:t>
            </a:r>
            <a:r>
              <a:rPr lang="en-US" altLang="zh-CN" b="0" i="0" dirty="0">
                <a:solidFill>
                  <a:srgbClr val="262626"/>
                </a:solidFill>
                <a:effectLst/>
                <a:latin typeface="微软雅黑" panose="020B0503020204020204" pitchFamily="34" charset="-122"/>
              </a:rPr>
              <a:t>D</a:t>
            </a:r>
            <a:r>
              <a:rPr lang="zh-CN" altLang="en-US" b="0" i="0" dirty="0">
                <a:solidFill>
                  <a:srgbClr val="262626"/>
                </a:solidFill>
                <a:effectLst/>
                <a:latin typeface="微软雅黑" panose="020B0503020204020204" pitchFamily="34" charset="-122"/>
              </a:rPr>
              <a:t>不能在正确的时间内得知</a:t>
            </a:r>
            <a:r>
              <a:rPr lang="en-US" altLang="zh-CN" b="0" i="0" dirty="0">
                <a:solidFill>
                  <a:srgbClr val="262626"/>
                </a:solidFill>
                <a:effectLst/>
                <a:latin typeface="微软雅黑" panose="020B0503020204020204" pitchFamily="34" charset="-122"/>
              </a:rPr>
              <a:t>X</a:t>
            </a:r>
            <a:r>
              <a:rPr lang="zh-CN" altLang="en-US" b="0" i="0" dirty="0">
                <a:solidFill>
                  <a:srgbClr val="262626"/>
                </a:solidFill>
                <a:effectLst/>
                <a:latin typeface="微软雅黑" panose="020B0503020204020204" pitchFamily="34" charset="-122"/>
              </a:rPr>
              <a:t>，这样</a:t>
            </a:r>
            <a:r>
              <a:rPr lang="en-US" altLang="zh-CN" b="0" i="0" dirty="0">
                <a:solidFill>
                  <a:srgbClr val="262626"/>
                </a:solidFill>
                <a:effectLst/>
                <a:latin typeface="微软雅黑" panose="020B0503020204020204" pitchFamily="34" charset="-122"/>
              </a:rPr>
              <a:t>D</a:t>
            </a:r>
            <a:r>
              <a:rPr lang="zh-CN" altLang="en-US" b="0" i="0" dirty="0">
                <a:solidFill>
                  <a:srgbClr val="262626"/>
                </a:solidFill>
                <a:effectLst/>
                <a:latin typeface="微软雅黑" panose="020B0503020204020204" pitchFamily="34" charset="-122"/>
              </a:rPr>
              <a:t>就损失了一些钱</a:t>
            </a:r>
            <a:r>
              <a:rPr lang="en-US" altLang="zh-CN" b="0" i="0" dirty="0">
                <a:solidFill>
                  <a:srgbClr val="262626"/>
                </a:solidFill>
                <a:effectLst/>
                <a:latin typeface="微软雅黑" panose="020B0503020204020204" pitchFamily="34" charset="-122"/>
              </a:rPr>
              <a:t>(</a:t>
            </a:r>
            <a:r>
              <a:rPr lang="zh-CN" altLang="en-US" b="0" i="0" dirty="0">
                <a:solidFill>
                  <a:srgbClr val="262626"/>
                </a:solidFill>
                <a:effectLst/>
                <a:latin typeface="微软雅黑" panose="020B0503020204020204" pitchFamily="34" charset="-122"/>
              </a:rPr>
              <a:t>转发费用</a:t>
            </a:r>
            <a:r>
              <a:rPr lang="en-US" altLang="zh-CN" b="0" i="0" dirty="0">
                <a:solidFill>
                  <a:srgbClr val="262626"/>
                </a:solidFill>
                <a:effectLst/>
                <a:latin typeface="微软雅黑" panose="020B0503020204020204" pitchFamily="34" charset="-122"/>
              </a:rPr>
              <a:t>)</a:t>
            </a:r>
            <a:r>
              <a:rPr lang="zh-CN" altLang="en-US" b="0" i="0" dirty="0">
                <a:solidFill>
                  <a:srgbClr val="262626"/>
                </a:solidFill>
                <a:effectLst/>
                <a:latin typeface="微软雅黑" panose="020B0503020204020204" pitchFamily="34" charset="-122"/>
              </a:rPr>
              <a:t>。这样的特殊脚本不是所有区块链都支持，支持这样特殊脚本的</a:t>
            </a:r>
            <a:r>
              <a:rPr lang="en-US" altLang="zh-CN" b="0" i="0" dirty="0">
                <a:solidFill>
                  <a:srgbClr val="262626"/>
                </a:solidFill>
                <a:effectLst/>
                <a:latin typeface="微软雅黑" panose="020B0503020204020204" pitchFamily="34" charset="-122"/>
              </a:rPr>
              <a:t>size</a:t>
            </a:r>
            <a:r>
              <a:rPr lang="zh-CN" altLang="en-US" b="0" i="0" dirty="0">
                <a:solidFill>
                  <a:srgbClr val="262626"/>
                </a:solidFill>
                <a:effectLst/>
                <a:latin typeface="微软雅黑" panose="020B0503020204020204" pitchFamily="34" charset="-122"/>
              </a:rPr>
              <a:t>也要比普通的交易更大；相同的</a:t>
            </a:r>
            <a:r>
              <a:rPr lang="en-US" altLang="zh-CN" b="0" i="0" dirty="0">
                <a:solidFill>
                  <a:srgbClr val="262626"/>
                </a:solidFill>
                <a:effectLst/>
                <a:latin typeface="微软雅黑" panose="020B0503020204020204" pitchFamily="34" charset="-122"/>
              </a:rPr>
              <a:t>H</a:t>
            </a:r>
            <a:r>
              <a:rPr lang="zh-CN" altLang="en-US" b="0" i="0" dirty="0">
                <a:solidFill>
                  <a:srgbClr val="262626"/>
                </a:solidFill>
                <a:effectLst/>
                <a:latin typeface="微软雅黑" panose="020B0503020204020204" pitchFamily="34" charset="-122"/>
              </a:rPr>
              <a:t>能被观察者看到可能属于同一条交易路径。可替代性指的是，与这些哈希时间锁合约相关的代币和常规支付的代币有着明显的区别，有些矿工可能会说这是一个</a:t>
            </a:r>
            <a:r>
              <a:rPr lang="en-US" altLang="zh-CN" b="0" i="0" dirty="0">
                <a:solidFill>
                  <a:srgbClr val="262626"/>
                </a:solidFill>
                <a:effectLst/>
                <a:latin typeface="微软雅黑" panose="020B0503020204020204" pitchFamily="34" charset="-122"/>
              </a:rPr>
              <a:t>HTLC</a:t>
            </a:r>
            <a:r>
              <a:rPr lang="zh-CN" altLang="en-US" b="0" i="0" dirty="0">
                <a:solidFill>
                  <a:srgbClr val="262626"/>
                </a:solidFill>
                <a:effectLst/>
                <a:latin typeface="微软雅黑" panose="020B0503020204020204" pitchFamily="34" charset="-122"/>
              </a:rPr>
              <a:t>代币，我不接受。所以与这种特殊合约相联系可能会降低加密货币的可替代性。</a:t>
            </a: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14</a:t>
            </a:fld>
            <a:endParaRPr lang="zh-CN" altLang="en-US"/>
          </a:p>
        </p:txBody>
      </p:sp>
    </p:spTree>
    <p:extLst>
      <p:ext uri="{BB962C8B-B14F-4D97-AF65-F5344CB8AC3E}">
        <p14:creationId xmlns:p14="http://schemas.microsoft.com/office/powerpoint/2010/main" val="535185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所以在</a:t>
            </a:r>
            <a:r>
              <a:rPr lang="en-US" altLang="zh-CN" dirty="0"/>
              <a:t>19</a:t>
            </a:r>
            <a:r>
              <a:rPr lang="zh-CN" altLang="en-US" dirty="0"/>
              <a:t>年提出了一种隐形脚本，为了消除</a:t>
            </a:r>
            <a:r>
              <a:rPr lang="en-US" altLang="zh-CN" dirty="0"/>
              <a:t>HTLC</a:t>
            </a:r>
            <a:r>
              <a:rPr lang="zh-CN" altLang="en-US" dirty="0"/>
              <a:t>的上述那些缺陷（相同哈希值和虫洞攻击等等）。现在不设置</a:t>
            </a:r>
            <a:r>
              <a:rPr lang="en-US" altLang="zh-CN" dirty="0"/>
              <a:t>HTLC</a:t>
            </a:r>
            <a:r>
              <a:rPr lang="zh-CN" altLang="en-US" dirty="0"/>
              <a:t>，只需要设置正常的付款交易，但用户之间建立了一种盲化的签名，这和标准定义的盲签名不相同，这里指他们不具有正确的签名，签名是被盲化了的。解开盲化的关键在于</a:t>
            </a:r>
            <a:r>
              <a:rPr lang="en-US" altLang="zh-CN" dirty="0"/>
              <a:t>Alice</a:t>
            </a:r>
            <a:r>
              <a:rPr lang="zh-CN" altLang="en-US" dirty="0"/>
              <a:t>，</a:t>
            </a:r>
            <a:r>
              <a:rPr lang="en-US" altLang="zh-CN" dirty="0"/>
              <a:t>Alice</a:t>
            </a:r>
            <a:r>
              <a:rPr lang="zh-CN" altLang="en-US" dirty="0"/>
              <a:t>把</a:t>
            </a:r>
            <a:r>
              <a:rPr lang="en-US" altLang="zh-CN" dirty="0"/>
              <a:t>KEY</a:t>
            </a:r>
            <a:r>
              <a:rPr lang="zh-CN" altLang="en-US" dirty="0"/>
              <a:t>发送给</a:t>
            </a:r>
            <a:r>
              <a:rPr lang="en-US" altLang="zh-CN" dirty="0"/>
              <a:t>B</a:t>
            </a:r>
            <a:r>
              <a:rPr lang="zh-CN" altLang="en-US" dirty="0"/>
              <a:t>，</a:t>
            </a:r>
            <a:r>
              <a:rPr lang="en-US" altLang="zh-CN" dirty="0"/>
              <a:t>B</a:t>
            </a:r>
            <a:r>
              <a:rPr lang="zh-CN" altLang="en-US" dirty="0"/>
              <a:t>获得正确的签名</a:t>
            </a:r>
            <a:r>
              <a:rPr lang="en-US" altLang="zh-CN" dirty="0"/>
              <a:t>DB</a:t>
            </a:r>
            <a:r>
              <a:rPr lang="zh-CN" altLang="en-US" dirty="0"/>
              <a:t>，一旦正确的签名被发布到链上，</a:t>
            </a:r>
            <a:r>
              <a:rPr lang="en-US" altLang="zh-CN" dirty="0"/>
              <a:t>D</a:t>
            </a:r>
            <a:r>
              <a:rPr lang="zh-CN" altLang="en-US" dirty="0"/>
              <a:t>就能学习到解开签名盲化的</a:t>
            </a:r>
            <a:r>
              <a:rPr lang="en-US" altLang="zh-CN" dirty="0"/>
              <a:t>K EY</a:t>
            </a:r>
            <a:r>
              <a:rPr lang="zh-CN" altLang="en-US" dirty="0"/>
              <a:t>。后续步骤与</a:t>
            </a:r>
            <a:r>
              <a:rPr lang="en-US" altLang="zh-CN" dirty="0"/>
              <a:t>HTLC</a:t>
            </a:r>
            <a:r>
              <a:rPr lang="zh-CN" altLang="en-US" dirty="0"/>
              <a:t>的释放类似。</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15</a:t>
            </a:fld>
            <a:endParaRPr lang="zh-CN" altLang="en-US"/>
          </a:p>
        </p:txBody>
      </p:sp>
    </p:spTree>
    <p:extLst>
      <p:ext uri="{BB962C8B-B14F-4D97-AF65-F5344CB8AC3E}">
        <p14:creationId xmlns:p14="http://schemas.microsoft.com/office/powerpoint/2010/main" val="2845745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16</a:t>
            </a:fld>
            <a:endParaRPr lang="zh-CN" altLang="en-US"/>
          </a:p>
        </p:txBody>
      </p:sp>
    </p:spTree>
    <p:extLst>
      <p:ext uri="{BB962C8B-B14F-4D97-AF65-F5344CB8AC3E}">
        <p14:creationId xmlns:p14="http://schemas.microsoft.com/office/powerpoint/2010/main" val="217169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17</a:t>
            </a:fld>
            <a:endParaRPr lang="zh-CN" altLang="en-US"/>
          </a:p>
        </p:txBody>
      </p:sp>
    </p:spTree>
    <p:extLst>
      <p:ext uri="{BB962C8B-B14F-4D97-AF65-F5344CB8AC3E}">
        <p14:creationId xmlns:p14="http://schemas.microsoft.com/office/powerpoint/2010/main" val="1877014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18</a:t>
            </a:fld>
            <a:endParaRPr lang="zh-CN" altLang="en-US"/>
          </a:p>
        </p:txBody>
      </p:sp>
    </p:spTree>
    <p:extLst>
      <p:ext uri="{BB962C8B-B14F-4D97-AF65-F5344CB8AC3E}">
        <p14:creationId xmlns:p14="http://schemas.microsoft.com/office/powerpoint/2010/main" val="2380862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微软雅黑" panose="020B0503020204020204" pitchFamily="34" charset="-122"/>
              </a:rPr>
              <a:t>这样我们就从合约脚本级别的交易释放到了签名级别的交易释放，现在区块链脚本所需的只是验证签名，而不是任何花哨的</a:t>
            </a:r>
            <a:r>
              <a:rPr lang="en-US" altLang="zh-CN" b="0" i="0" dirty="0" err="1">
                <a:solidFill>
                  <a:srgbClr val="262626"/>
                </a:solidFill>
                <a:effectLst/>
                <a:latin typeface="微软雅黑" panose="020B0503020204020204" pitchFamily="34" charset="-122"/>
              </a:rPr>
              <a:t>htlc</a:t>
            </a:r>
            <a:r>
              <a:rPr lang="zh-CN" altLang="en-US" b="0" i="0" dirty="0">
                <a:solidFill>
                  <a:srgbClr val="262626"/>
                </a:solidFill>
                <a:effectLst/>
                <a:latin typeface="微软雅黑" panose="020B0503020204020204" pitchFamily="34" charset="-122"/>
              </a:rPr>
              <a:t>脚本。同时也解决的</a:t>
            </a:r>
            <a:r>
              <a:rPr lang="en-US" altLang="zh-CN" b="0" i="0" dirty="0">
                <a:solidFill>
                  <a:srgbClr val="262626"/>
                </a:solidFill>
                <a:effectLst/>
                <a:latin typeface="微软雅黑" panose="020B0503020204020204" pitchFamily="34" charset="-122"/>
              </a:rPr>
              <a:t>HTLC</a:t>
            </a:r>
            <a:r>
              <a:rPr lang="zh-CN" altLang="en-US" b="0" i="0" dirty="0">
                <a:solidFill>
                  <a:srgbClr val="262626"/>
                </a:solidFill>
                <a:effectLst/>
                <a:latin typeface="微软雅黑" panose="020B0503020204020204" pitchFamily="34" charset="-122"/>
              </a:rPr>
              <a:t>的链上隐私问题。从构造上来看这种隐形脚本是为</a:t>
            </a:r>
            <a:r>
              <a:rPr lang="en-US" altLang="zh-CN" dirty="0" err="1"/>
              <a:t>Schnorr</a:t>
            </a:r>
            <a:r>
              <a:rPr lang="zh-CN" altLang="en-US" dirty="0"/>
              <a:t>或者</a:t>
            </a:r>
            <a:r>
              <a:rPr lang="en-US" altLang="zh-CN" dirty="0"/>
              <a:t> ECDSA</a:t>
            </a:r>
            <a:r>
              <a:rPr lang="zh-CN" altLang="en-US" dirty="0"/>
              <a:t>定制的，结构主要依赖于这些签名中具有一定的随机性，并且发送者，这里是</a:t>
            </a:r>
            <a:r>
              <a:rPr lang="en-US" altLang="zh-CN" dirty="0"/>
              <a:t>Alice</a:t>
            </a:r>
            <a:r>
              <a:rPr lang="zh-CN" altLang="en-US" dirty="0"/>
              <a:t>可以以某种方式来控制这个随机值，也就是交易签名的盲化和解盲化。</a:t>
            </a: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19</a:t>
            </a:fld>
            <a:endParaRPr lang="zh-CN" altLang="en-US"/>
          </a:p>
        </p:txBody>
      </p:sp>
    </p:spTree>
    <p:extLst>
      <p:ext uri="{BB962C8B-B14F-4D97-AF65-F5344CB8AC3E}">
        <p14:creationId xmlns:p14="http://schemas.microsoft.com/office/powerpoint/2010/main" val="1410317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dirty="0">
                <a:solidFill>
                  <a:srgbClr val="262626"/>
                </a:solidFill>
                <a:effectLst/>
                <a:latin typeface="微软雅黑" panose="020B0503020204020204" pitchFamily="34" charset="-122"/>
              </a:rPr>
              <a:t>先介绍一些前置知识，在加密货币支付当中有买家和卖家，在这里</a:t>
            </a:r>
            <a:r>
              <a:rPr lang="en-US" altLang="zh-CN" sz="1800" b="0" i="0" dirty="0">
                <a:solidFill>
                  <a:srgbClr val="262626"/>
                </a:solidFill>
                <a:effectLst/>
                <a:latin typeface="微软雅黑" panose="020B0503020204020204" pitchFamily="34" charset="-122"/>
              </a:rPr>
              <a:t>Alice</a:t>
            </a:r>
            <a:r>
              <a:rPr lang="zh-CN" altLang="en-US" sz="1800" b="0" i="0" dirty="0">
                <a:solidFill>
                  <a:srgbClr val="262626"/>
                </a:solidFill>
                <a:effectLst/>
                <a:latin typeface="微软雅黑" panose="020B0503020204020204" pitchFamily="34" charset="-122"/>
              </a:rPr>
              <a:t>想要买一台电视，然后</a:t>
            </a:r>
            <a:r>
              <a:rPr lang="en-US" altLang="zh-CN" sz="1800" b="0" i="0" dirty="0">
                <a:solidFill>
                  <a:srgbClr val="262626"/>
                </a:solidFill>
                <a:effectLst/>
                <a:latin typeface="微软雅黑" panose="020B0503020204020204" pitchFamily="34" charset="-122"/>
              </a:rPr>
              <a:t>bob</a:t>
            </a:r>
            <a:r>
              <a:rPr lang="zh-CN" altLang="en-US" sz="1800" b="0" i="0" dirty="0">
                <a:solidFill>
                  <a:srgbClr val="262626"/>
                </a:solidFill>
                <a:effectLst/>
                <a:latin typeface="微软雅黑" panose="020B0503020204020204" pitchFamily="34" charset="-122"/>
              </a:rPr>
              <a:t>说需要一个比特币，于是</a:t>
            </a:r>
            <a:r>
              <a:rPr lang="en-US" altLang="zh-CN" sz="1800" b="0" i="0" dirty="0">
                <a:solidFill>
                  <a:srgbClr val="262626"/>
                </a:solidFill>
                <a:effectLst/>
                <a:latin typeface="微软雅黑" panose="020B0503020204020204" pitchFamily="34" charset="-122"/>
              </a:rPr>
              <a:t>Alice</a:t>
            </a:r>
            <a:r>
              <a:rPr lang="zh-CN" altLang="en-US" sz="1800" b="0" i="0" dirty="0">
                <a:solidFill>
                  <a:srgbClr val="262626"/>
                </a:solidFill>
                <a:effectLst/>
                <a:latin typeface="微软雅黑" panose="020B0503020204020204" pitchFamily="34" charset="-122"/>
              </a:rPr>
              <a:t>会生成一个交易将比特币从</a:t>
            </a:r>
            <a:r>
              <a:rPr lang="en-US" altLang="zh-CN" sz="1800" b="0" i="0" dirty="0">
                <a:solidFill>
                  <a:srgbClr val="262626"/>
                </a:solidFill>
                <a:effectLst/>
                <a:latin typeface="微软雅黑" panose="020B0503020204020204" pitchFamily="34" charset="-122"/>
              </a:rPr>
              <a:t>Alice</a:t>
            </a:r>
            <a:r>
              <a:rPr lang="zh-CN" altLang="en-US" sz="1800" b="0" i="0" dirty="0">
                <a:solidFill>
                  <a:srgbClr val="262626"/>
                </a:solidFill>
                <a:effectLst/>
                <a:latin typeface="微软雅黑" panose="020B0503020204020204" pitchFamily="34" charset="-122"/>
              </a:rPr>
              <a:t>发送给</a:t>
            </a:r>
            <a:r>
              <a:rPr lang="en-US" altLang="zh-CN" sz="1800" b="0" i="0" dirty="0">
                <a:solidFill>
                  <a:srgbClr val="262626"/>
                </a:solidFill>
                <a:effectLst/>
                <a:latin typeface="微软雅黑" panose="020B0503020204020204" pitchFamily="34" charset="-122"/>
              </a:rPr>
              <a:t>bob,</a:t>
            </a:r>
            <a:r>
              <a:rPr lang="zh-CN" altLang="en-US" sz="1800" b="0" i="0" dirty="0">
                <a:solidFill>
                  <a:srgbClr val="262626"/>
                </a:solidFill>
                <a:effectLst/>
                <a:latin typeface="微软雅黑" panose="020B0503020204020204" pitchFamily="34" charset="-122"/>
              </a:rPr>
              <a:t>然后把它发布到链上</a:t>
            </a:r>
            <a:endParaRPr lang="en-US" altLang="zh-CN" sz="1800"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2</a:t>
            </a:fld>
            <a:endParaRPr lang="zh-CN" altLang="en-US"/>
          </a:p>
        </p:txBody>
      </p:sp>
    </p:spTree>
    <p:extLst>
      <p:ext uri="{BB962C8B-B14F-4D97-AF65-F5344CB8AC3E}">
        <p14:creationId xmlns:p14="http://schemas.microsoft.com/office/powerpoint/2010/main" val="1813703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微软雅黑" panose="020B0503020204020204" pitchFamily="34" charset="-122"/>
              </a:rPr>
              <a:t>这里以基于</a:t>
            </a:r>
            <a:r>
              <a:rPr lang="en-US" altLang="zh-CN" b="0" i="0" dirty="0" err="1">
                <a:solidFill>
                  <a:srgbClr val="262626"/>
                </a:solidFill>
                <a:effectLst/>
                <a:latin typeface="微软雅黑" panose="020B0503020204020204" pitchFamily="34" charset="-122"/>
              </a:rPr>
              <a:t>schnoorr</a:t>
            </a:r>
            <a:r>
              <a:rPr lang="zh-CN" altLang="en-US" b="0" i="0" dirty="0">
                <a:solidFill>
                  <a:srgbClr val="262626"/>
                </a:solidFill>
                <a:effectLst/>
                <a:latin typeface="微软雅黑" panose="020B0503020204020204" pitchFamily="34" charset="-122"/>
              </a:rPr>
              <a:t>的隐形脚本为例子，这里选择了一个随机点作为签名的第一部分，最终的签名是这个</a:t>
            </a:r>
            <a:r>
              <a:rPr lang="en-US" altLang="zh-CN" b="0" i="0" dirty="0">
                <a:solidFill>
                  <a:srgbClr val="262626"/>
                </a:solidFill>
                <a:effectLst/>
                <a:latin typeface="微软雅黑" panose="020B0503020204020204" pitchFamily="34" charset="-122"/>
              </a:rPr>
              <a:t>r</a:t>
            </a:r>
            <a:r>
              <a:rPr lang="zh-CN" altLang="en-US" b="0" i="0" dirty="0">
                <a:solidFill>
                  <a:srgbClr val="262626"/>
                </a:solidFill>
                <a:effectLst/>
                <a:latin typeface="微软雅黑" panose="020B0503020204020204" pitchFamily="34" charset="-122"/>
              </a:rPr>
              <a:t>的承诺也就是</a:t>
            </a:r>
            <a:r>
              <a:rPr lang="en-US" altLang="zh-CN" b="0" i="0" dirty="0">
                <a:solidFill>
                  <a:srgbClr val="262626"/>
                </a:solidFill>
                <a:effectLst/>
                <a:latin typeface="微软雅黑" panose="020B0503020204020204" pitchFamily="34" charset="-122"/>
              </a:rPr>
              <a:t>Gr</a:t>
            </a:r>
            <a:r>
              <a:rPr lang="zh-CN" altLang="en-US" b="0" i="0" dirty="0">
                <a:solidFill>
                  <a:srgbClr val="262626"/>
                </a:solidFill>
                <a:effectLst/>
                <a:latin typeface="微软雅黑" panose="020B0503020204020204" pitchFamily="34" charset="-122"/>
              </a:rPr>
              <a:t>，和整数</a:t>
            </a:r>
            <a:r>
              <a:rPr lang="en-US" altLang="zh-CN" b="0" i="0" dirty="0">
                <a:solidFill>
                  <a:srgbClr val="262626"/>
                </a:solidFill>
                <a:effectLst/>
                <a:latin typeface="微软雅黑" panose="020B0503020204020204" pitchFamily="34" charset="-122"/>
              </a:rPr>
              <a:t>s</a:t>
            </a:r>
            <a:r>
              <a:rPr lang="zh-CN" altLang="en-US" b="0" i="0" dirty="0">
                <a:solidFill>
                  <a:srgbClr val="262626"/>
                </a:solidFill>
                <a:effectLst/>
                <a:latin typeface="微软雅黑" panose="020B0503020204020204" pitchFamily="34" charset="-122"/>
              </a:rPr>
              <a:t>，这个整数</a:t>
            </a:r>
            <a:r>
              <a:rPr lang="en-US" altLang="zh-CN" b="0" i="0" dirty="0">
                <a:solidFill>
                  <a:srgbClr val="262626"/>
                </a:solidFill>
                <a:effectLst/>
                <a:latin typeface="微软雅黑" panose="020B0503020204020204" pitchFamily="34" charset="-122"/>
              </a:rPr>
              <a:t>s</a:t>
            </a:r>
            <a:r>
              <a:rPr lang="zh-CN" altLang="en-US" b="0" i="0" dirty="0">
                <a:solidFill>
                  <a:srgbClr val="262626"/>
                </a:solidFill>
                <a:effectLst/>
                <a:latin typeface="微软雅黑" panose="020B0503020204020204" pitchFamily="34" charset="-122"/>
              </a:rPr>
              <a:t>在某种程度上取决于这个随机数</a:t>
            </a:r>
            <a:r>
              <a:rPr lang="en-US" altLang="zh-CN" b="0" i="0" dirty="0">
                <a:solidFill>
                  <a:srgbClr val="262626"/>
                </a:solidFill>
                <a:effectLst/>
                <a:latin typeface="微软雅黑" panose="020B0503020204020204" pitchFamily="34" charset="-122"/>
              </a:rPr>
              <a:t>r</a:t>
            </a:r>
            <a:r>
              <a:rPr lang="zh-CN" altLang="en-US" b="0" i="0" dirty="0">
                <a:solidFill>
                  <a:srgbClr val="262626"/>
                </a:solidFill>
                <a:effectLst/>
                <a:latin typeface="微软雅黑" panose="020B0503020204020204" pitchFamily="34" charset="-122"/>
              </a:rPr>
              <a:t>。 在这里，我们将交易消息计作</a:t>
            </a:r>
            <a:r>
              <a:rPr lang="en-US" altLang="zh-CN" b="0" i="0" dirty="0">
                <a:solidFill>
                  <a:srgbClr val="262626"/>
                </a:solidFill>
                <a:effectLst/>
                <a:latin typeface="微软雅黑" panose="020B0503020204020204" pitchFamily="34" charset="-122"/>
              </a:rPr>
              <a:t>M1</a:t>
            </a:r>
            <a:r>
              <a:rPr lang="zh-CN" altLang="en-US" b="0" i="0" dirty="0">
                <a:solidFill>
                  <a:srgbClr val="262626"/>
                </a:solidFill>
                <a:effectLst/>
                <a:latin typeface="微软雅黑" panose="020B0503020204020204" pitchFamily="34" charset="-122"/>
              </a:rPr>
              <a:t>和</a:t>
            </a:r>
            <a:r>
              <a:rPr lang="en-US" altLang="zh-CN" b="0" i="0" dirty="0">
                <a:solidFill>
                  <a:srgbClr val="262626"/>
                </a:solidFill>
                <a:effectLst/>
                <a:latin typeface="微软雅黑" panose="020B0503020204020204" pitchFamily="34" charset="-122"/>
              </a:rPr>
              <a:t>M2</a:t>
            </a:r>
            <a:r>
              <a:rPr lang="zh-CN" altLang="en-US" b="0" i="0" dirty="0">
                <a:solidFill>
                  <a:srgbClr val="262626"/>
                </a:solidFill>
                <a:effectLst/>
                <a:latin typeface="微软雅黑" panose="020B0503020204020204" pitchFamily="34" charset="-122"/>
              </a:rPr>
              <a:t>，他们首先设置了这些盲化的签名。</a:t>
            </a: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20</a:t>
            </a:fld>
            <a:endParaRPr lang="zh-CN" altLang="en-US"/>
          </a:p>
        </p:txBody>
      </p:sp>
    </p:spTree>
    <p:extLst>
      <p:ext uri="{BB962C8B-B14F-4D97-AF65-F5344CB8AC3E}">
        <p14:creationId xmlns:p14="http://schemas.microsoft.com/office/powerpoint/2010/main" val="6857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但对于其他签名比如</a:t>
            </a:r>
            <a:r>
              <a:rPr lang="en-US" altLang="zh-CN" dirty="0"/>
              <a:t>BLS</a:t>
            </a:r>
            <a:r>
              <a:rPr lang="zh-CN" altLang="en-US" dirty="0"/>
              <a:t>签名，隐形脚本的结构就不适用了。</a:t>
            </a:r>
            <a:r>
              <a:rPr lang="en-US" altLang="zh-CN" dirty="0"/>
              <a:t>BLS</a:t>
            </a:r>
            <a:r>
              <a:rPr lang="zh-CN" altLang="en-US" dirty="0"/>
              <a:t>对特定消息的签名是唯一的，并不涉及随机性。这时</a:t>
            </a:r>
            <a:r>
              <a:rPr lang="en-US" altLang="zh-CN" dirty="0"/>
              <a:t>CD</a:t>
            </a:r>
            <a:r>
              <a:rPr lang="zh-CN" altLang="en-US" dirty="0"/>
              <a:t>知道交易内容，这时因为签名是唯一的，他们可以直接计算出正确的签名不需要</a:t>
            </a:r>
            <a:r>
              <a:rPr lang="en-US" altLang="zh-CN" dirty="0"/>
              <a:t>A</a:t>
            </a:r>
            <a:r>
              <a:rPr lang="zh-CN" altLang="en-US" dirty="0"/>
              <a:t>的释放。这意味</a:t>
            </a:r>
            <a:r>
              <a:rPr lang="en-US" altLang="zh-CN" dirty="0"/>
              <a:t>A</a:t>
            </a:r>
            <a:r>
              <a:rPr lang="zh-CN" altLang="en-US" dirty="0"/>
              <a:t>的付款永远不会到达</a:t>
            </a:r>
            <a:r>
              <a:rPr lang="en-US" altLang="zh-CN" dirty="0"/>
              <a:t>B</a:t>
            </a:r>
            <a:r>
              <a:rPr lang="zh-CN" altLang="en-US" dirty="0"/>
              <a:t>，中间人可以从</a:t>
            </a:r>
            <a:r>
              <a:rPr lang="en-US" altLang="zh-CN" dirty="0"/>
              <a:t>A</a:t>
            </a:r>
            <a:r>
              <a:rPr lang="zh-CN" altLang="en-US" dirty="0"/>
              <a:t>偷走钱。</a:t>
            </a:r>
            <a:endParaRPr lang="en-US" altLang="zh-CN" dirty="0"/>
          </a:p>
          <a:p>
            <a:r>
              <a:rPr lang="zh-CN" altLang="en-US" dirty="0"/>
              <a:t>这个问题的解决方法是以某种方式随机化你的</a:t>
            </a:r>
            <a:r>
              <a:rPr lang="en-US" altLang="zh-CN" dirty="0"/>
              <a:t>BLS</a:t>
            </a:r>
            <a:r>
              <a:rPr lang="zh-CN" altLang="en-US" dirty="0"/>
              <a:t>签名，然后能够以类似的方式利用随机性。</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21</a:t>
            </a:fld>
            <a:endParaRPr lang="zh-CN" altLang="en-US"/>
          </a:p>
        </p:txBody>
      </p:sp>
    </p:spTree>
    <p:extLst>
      <p:ext uri="{BB962C8B-B14F-4D97-AF65-F5344CB8AC3E}">
        <p14:creationId xmlns:p14="http://schemas.microsoft.com/office/powerpoint/2010/main" val="1176045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能将这个技术扩展到其他签名，拥有一个通用的签名盲化和解盲化的方案。这样中间用户不能简单地解密签名并带走支付，发送者在这种情况下需要对这个解密过程有某种控制，解密必须由发送者触发，所以中间人根本无法逃跑。这篇论文就提出了这样一种技术。这是论文方案和之前方案的一个比较。</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22</a:t>
            </a:fld>
            <a:endParaRPr lang="zh-CN" altLang="en-US"/>
          </a:p>
        </p:txBody>
      </p:sp>
    </p:spTree>
    <p:extLst>
      <p:ext uri="{BB962C8B-B14F-4D97-AF65-F5344CB8AC3E}">
        <p14:creationId xmlns:p14="http://schemas.microsoft.com/office/powerpoint/2010/main" val="2031941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论文提供一个不使用任何特殊脚本的支付通道协议，只需要正常的支付交易和签名验证，适用于所有签名方案。</a:t>
            </a:r>
            <a:endParaRPr lang="en-US" altLang="zh-CN" dirty="0"/>
          </a:p>
          <a:p>
            <a:endParaRPr lang="en-US" altLang="zh-CN" dirty="0"/>
          </a:p>
          <a:p>
            <a:r>
              <a:rPr lang="zh-CN" altLang="en-US" dirty="0"/>
              <a:t>这样就适配了，因为各种优秀特性使得加密货币社区非常感兴趣的一些签名。高效验证、后量子安全、快速验证、小存储消耗等等特性在加密货币中被广泛关注。</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23</a:t>
            </a:fld>
            <a:endParaRPr lang="zh-CN" altLang="en-US"/>
          </a:p>
        </p:txBody>
      </p:sp>
    </p:spTree>
    <p:extLst>
      <p:ext uri="{BB962C8B-B14F-4D97-AF65-F5344CB8AC3E}">
        <p14:creationId xmlns:p14="http://schemas.microsoft.com/office/powerpoint/2010/main" val="535155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为了实现这样的通用方案，在这项工作中引入了两个关键技术。加密层上我们引入了这个称为可锁定签名的原语；在交易层，我们引入了一种称为本地三方通道的技术。</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24</a:t>
            </a:fld>
            <a:endParaRPr lang="zh-CN" altLang="en-US"/>
          </a:p>
        </p:txBody>
      </p:sp>
    </p:spTree>
    <p:extLst>
      <p:ext uri="{BB962C8B-B14F-4D97-AF65-F5344CB8AC3E}">
        <p14:creationId xmlns:p14="http://schemas.microsoft.com/office/powerpoint/2010/main" val="2794152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25</a:t>
            </a:fld>
            <a:endParaRPr lang="zh-CN" altLang="en-US"/>
          </a:p>
        </p:txBody>
      </p:sp>
    </p:spTree>
    <p:extLst>
      <p:ext uri="{BB962C8B-B14F-4D97-AF65-F5344CB8AC3E}">
        <p14:creationId xmlns:p14="http://schemas.microsoft.com/office/powerpoint/2010/main" val="3623180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26</a:t>
            </a:fld>
            <a:endParaRPr lang="zh-CN" altLang="en-US"/>
          </a:p>
        </p:txBody>
      </p:sp>
    </p:spTree>
    <p:extLst>
      <p:ext uri="{BB962C8B-B14F-4D97-AF65-F5344CB8AC3E}">
        <p14:creationId xmlns:p14="http://schemas.microsoft.com/office/powerpoint/2010/main" val="1653096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27</a:t>
            </a:fld>
            <a:endParaRPr lang="zh-CN" altLang="en-US"/>
          </a:p>
        </p:txBody>
      </p:sp>
    </p:spTree>
    <p:extLst>
      <p:ext uri="{BB962C8B-B14F-4D97-AF65-F5344CB8AC3E}">
        <p14:creationId xmlns:p14="http://schemas.microsoft.com/office/powerpoint/2010/main" val="2961990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原语的介绍结束了。随机预言机模型中，可以通过简单的将锁定签名和解锁签名的哈希值进行异或作为锁定算法。</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28</a:t>
            </a:fld>
            <a:endParaRPr lang="zh-CN" altLang="en-US"/>
          </a:p>
        </p:txBody>
      </p:sp>
    </p:spTree>
    <p:extLst>
      <p:ext uri="{BB962C8B-B14F-4D97-AF65-F5344CB8AC3E}">
        <p14:creationId xmlns:p14="http://schemas.microsoft.com/office/powerpoint/2010/main" val="3713349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a:t>BLS</a:t>
            </a:r>
            <a:r>
              <a:rPr lang="zh-CN" altLang="en-US" dirty="0"/>
              <a:t>，其中锁是</a:t>
            </a:r>
            <a:r>
              <a:rPr lang="en-US" altLang="zh-CN" dirty="0"/>
              <a:t>sigma </a:t>
            </a:r>
            <a:r>
              <a:rPr lang="zh-CN" altLang="en-US" dirty="0"/>
              <a:t>和 </a:t>
            </a:r>
            <a:r>
              <a:rPr lang="en-US" altLang="zh-CN" dirty="0"/>
              <a:t>sigma tilde </a:t>
            </a:r>
            <a:r>
              <a:rPr lang="zh-CN" altLang="en-US" dirty="0"/>
              <a:t>的聚合，因为</a:t>
            </a:r>
            <a:r>
              <a:rPr lang="en-US" altLang="zh-CN" dirty="0"/>
              <a:t>BLS</a:t>
            </a:r>
            <a:r>
              <a:rPr lang="zh-CN" altLang="en-US" dirty="0"/>
              <a:t>有一个很优秀的特性，给出了一个聚合签名，就像这两个签名的聚合，你不能提取出单个签名。</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29</a:t>
            </a:fld>
            <a:endParaRPr lang="zh-CN" altLang="en-US"/>
          </a:p>
        </p:txBody>
      </p:sp>
    </p:spTree>
    <p:extLst>
      <p:ext uri="{BB962C8B-B14F-4D97-AF65-F5344CB8AC3E}">
        <p14:creationId xmlns:p14="http://schemas.microsoft.com/office/powerpoint/2010/main" val="23989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4400"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3</a:t>
            </a:fld>
            <a:endParaRPr lang="zh-CN" altLang="en-US"/>
          </a:p>
        </p:txBody>
      </p:sp>
    </p:spTree>
    <p:extLst>
      <p:ext uri="{BB962C8B-B14F-4D97-AF65-F5344CB8AC3E}">
        <p14:creationId xmlns:p14="http://schemas.microsoft.com/office/powerpoint/2010/main" val="1590752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现在有一个</a:t>
            </a:r>
            <a:r>
              <a:rPr lang="en-US" altLang="zh-CN" dirty="0"/>
              <a:t>C</a:t>
            </a:r>
            <a:r>
              <a:rPr lang="zh-CN" altLang="en-US" dirty="0"/>
              <a:t>和</a:t>
            </a:r>
            <a:r>
              <a:rPr lang="en-US" altLang="zh-CN" dirty="0"/>
              <a:t>D</a:t>
            </a:r>
            <a:r>
              <a:rPr lang="zh-CN" altLang="en-US" dirty="0"/>
              <a:t>之间的通道，有一个</a:t>
            </a:r>
            <a:r>
              <a:rPr lang="en-US" altLang="zh-CN" dirty="0"/>
              <a:t>setup</a:t>
            </a:r>
            <a:r>
              <a:rPr lang="zh-CN" altLang="en-US" dirty="0"/>
              <a:t>交易，把一些硬币从这个通道到另一个由</a:t>
            </a:r>
            <a:r>
              <a:rPr lang="en-US" altLang="zh-CN" dirty="0"/>
              <a:t>ACD</a:t>
            </a:r>
            <a:r>
              <a:rPr lang="zh-CN" altLang="en-US" dirty="0"/>
              <a:t>控制的通道。</a:t>
            </a:r>
            <a:r>
              <a:rPr lang="en-US" altLang="zh-CN" dirty="0"/>
              <a:t>CD</a:t>
            </a:r>
            <a:r>
              <a:rPr lang="zh-CN" altLang="en-US" dirty="0"/>
              <a:t>的通道是在链上的，但设置交易是在链下完成的，没有发布在链上。</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30</a:t>
            </a:fld>
            <a:endParaRPr lang="zh-CN" altLang="en-US"/>
          </a:p>
        </p:txBody>
      </p:sp>
    </p:spTree>
    <p:extLst>
      <p:ext uri="{BB962C8B-B14F-4D97-AF65-F5344CB8AC3E}">
        <p14:creationId xmlns:p14="http://schemas.microsoft.com/office/powerpoint/2010/main" val="2396107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把他们结合起来就得到了通用的协议，首先设置这些</a:t>
            </a:r>
            <a:r>
              <a:rPr lang="en-US" altLang="zh-CN" dirty="0"/>
              <a:t>setup</a:t>
            </a:r>
            <a:r>
              <a:rPr lang="zh-CN" altLang="en-US" dirty="0"/>
              <a:t>交易，将这两方转换为三方。</a:t>
            </a:r>
            <a:endParaRPr lang="en-US" altLang="zh-CN" dirty="0"/>
          </a:p>
          <a:p>
            <a:r>
              <a:rPr lang="zh-CN" altLang="en-US" dirty="0"/>
              <a:t>承诺</a:t>
            </a:r>
            <a:r>
              <a:rPr lang="en-US" altLang="zh-CN" dirty="0"/>
              <a:t>ci</a:t>
            </a:r>
            <a:r>
              <a:rPr lang="zh-CN" altLang="en-US" dirty="0"/>
              <a:t>将迫使各方在锁定阶段运行的</a:t>
            </a:r>
            <a:r>
              <a:rPr lang="en-US" altLang="zh-CN" dirty="0"/>
              <a:t>MPC</a:t>
            </a:r>
            <a:r>
              <a:rPr lang="zh-CN" altLang="en-US" dirty="0"/>
              <a:t>中使用一致的输入</a:t>
            </a:r>
            <a:r>
              <a:rPr lang="en-US" altLang="zh-CN" dirty="0"/>
              <a:t>(</a:t>
            </a:r>
            <a:r>
              <a:rPr lang="zh-CN" altLang="en-US" dirty="0"/>
              <a:t>即密钥的份额</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31</a:t>
            </a:fld>
            <a:endParaRPr lang="zh-CN" altLang="en-US"/>
          </a:p>
        </p:txBody>
      </p:sp>
    </p:spTree>
    <p:extLst>
      <p:ext uri="{BB962C8B-B14F-4D97-AF65-F5344CB8AC3E}">
        <p14:creationId xmlns:p14="http://schemas.microsoft.com/office/powerpoint/2010/main" val="289113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把他们结合起来就得到了通用的协议，首先设置这些</a:t>
            </a:r>
            <a:r>
              <a:rPr lang="en-US" altLang="zh-CN" dirty="0"/>
              <a:t>setup</a:t>
            </a:r>
            <a:r>
              <a:rPr lang="zh-CN" altLang="en-US" dirty="0"/>
              <a:t>交易，将这两方转换为三方。</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32</a:t>
            </a:fld>
            <a:endParaRPr lang="zh-CN" altLang="en-US"/>
          </a:p>
        </p:txBody>
      </p:sp>
    </p:spTree>
    <p:extLst>
      <p:ext uri="{BB962C8B-B14F-4D97-AF65-F5344CB8AC3E}">
        <p14:creationId xmlns:p14="http://schemas.microsoft.com/office/powerpoint/2010/main" val="892836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把他们结合起来就得到了通用的协议，首先设置这些</a:t>
            </a:r>
            <a:r>
              <a:rPr lang="en-US" altLang="zh-CN" dirty="0"/>
              <a:t>setup</a:t>
            </a:r>
            <a:r>
              <a:rPr lang="zh-CN" altLang="en-US" dirty="0"/>
              <a:t>交易，将这两方转换为三方。</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33</a:t>
            </a:fld>
            <a:endParaRPr lang="zh-CN" altLang="en-US"/>
          </a:p>
        </p:txBody>
      </p:sp>
    </p:spTree>
    <p:extLst>
      <p:ext uri="{BB962C8B-B14F-4D97-AF65-F5344CB8AC3E}">
        <p14:creationId xmlns:p14="http://schemas.microsoft.com/office/powerpoint/2010/main" val="1061073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接下来进入锁定阶段，想要建立这些我们之前看到的盲化签名。从这三方渠道到相应方进行正常的支付交易设置，然后生成这些锁。比如生成第一个锁，</a:t>
            </a:r>
            <a:r>
              <a:rPr lang="en-US" altLang="zh-CN" dirty="0"/>
              <a:t>MPC</a:t>
            </a:r>
            <a:r>
              <a:rPr lang="zh-CN" altLang="en-US" dirty="0"/>
              <a:t>协议在</a:t>
            </a:r>
            <a:r>
              <a:rPr lang="en-US" altLang="zh-CN" dirty="0"/>
              <a:t>ACD</a:t>
            </a:r>
            <a:r>
              <a:rPr lang="zh-CN" altLang="en-US" dirty="0"/>
              <a:t>之前运行，所有需要各方在这里输入他们的密钥，这就是</a:t>
            </a:r>
            <a:r>
              <a:rPr lang="en-US" altLang="zh-CN" dirty="0" err="1"/>
              <a:t>alice</a:t>
            </a:r>
            <a:r>
              <a:rPr lang="en-US" altLang="zh-CN" dirty="0"/>
              <a:t> </a:t>
            </a:r>
            <a:r>
              <a:rPr lang="en-US" altLang="zh-CN" dirty="0" err="1"/>
              <a:t>carroll</a:t>
            </a:r>
            <a:r>
              <a:rPr lang="en-US" altLang="zh-CN" dirty="0"/>
              <a:t> </a:t>
            </a:r>
            <a:r>
              <a:rPr lang="zh-CN" altLang="en-US" dirty="0"/>
              <a:t>和 </a:t>
            </a:r>
            <a:r>
              <a:rPr lang="en-US" altLang="zh-CN" dirty="0" err="1"/>
              <a:t>dave</a:t>
            </a:r>
            <a:r>
              <a:rPr lang="zh-CN" altLang="en-US" dirty="0"/>
              <a:t>。按此顺序以这种方式运行，然后生成这些锁。</a:t>
            </a:r>
            <a:endParaRPr lang="en-US" altLang="zh-CN"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34</a:t>
            </a:fld>
            <a:endParaRPr lang="zh-CN" altLang="en-US"/>
          </a:p>
        </p:txBody>
      </p:sp>
    </p:spTree>
    <p:extLst>
      <p:ext uri="{BB962C8B-B14F-4D97-AF65-F5344CB8AC3E}">
        <p14:creationId xmlns:p14="http://schemas.microsoft.com/office/powerpoint/2010/main" val="1952526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现在已经建立了，现在如何释放这笔付款，现在</a:t>
            </a:r>
            <a:r>
              <a:rPr lang="en-US" altLang="zh-CN" dirty="0"/>
              <a:t>Alice </a:t>
            </a:r>
            <a:r>
              <a:rPr lang="zh-CN" altLang="en-US" dirty="0"/>
              <a:t>和 </a:t>
            </a:r>
            <a:r>
              <a:rPr lang="en-US" altLang="zh-CN" dirty="0"/>
              <a:t>Bob</a:t>
            </a:r>
            <a:r>
              <a:rPr lang="zh-CN" altLang="en-US" dirty="0"/>
              <a:t>他们共同生成了 </a:t>
            </a:r>
            <a:r>
              <a:rPr lang="en-US" altLang="zh-CN" dirty="0"/>
              <a:t>sigma</a:t>
            </a:r>
            <a:r>
              <a:rPr lang="zh-CN" altLang="en-US" dirty="0"/>
              <a:t>，这是最终锁的解锁签名，一旦生成 </a:t>
            </a:r>
            <a:r>
              <a:rPr lang="en-US" altLang="zh-CN" dirty="0"/>
              <a:t>sigma star</a:t>
            </a:r>
            <a:r>
              <a:rPr lang="zh-CN" altLang="en-US" dirty="0"/>
              <a:t>，</a:t>
            </a:r>
            <a:r>
              <a:rPr lang="en-US" altLang="zh-CN" dirty="0"/>
              <a:t>bob </a:t>
            </a:r>
            <a:r>
              <a:rPr lang="zh-CN" altLang="en-US" dirty="0"/>
              <a:t>可以使用解锁算法来学习 </a:t>
            </a:r>
            <a:r>
              <a:rPr lang="en-US" altLang="zh-CN" dirty="0"/>
              <a:t>sigma </a:t>
            </a:r>
            <a:r>
              <a:rPr lang="en-US" altLang="zh-CN" dirty="0" err="1"/>
              <a:t>adb</a:t>
            </a:r>
            <a:r>
              <a:rPr lang="en-US" altLang="zh-CN" dirty="0"/>
              <a:t> ,</a:t>
            </a:r>
            <a:r>
              <a:rPr lang="zh-CN" altLang="en-US" dirty="0"/>
              <a:t> 是</a:t>
            </a:r>
            <a:r>
              <a:rPr lang="en-US" altLang="zh-CN" dirty="0"/>
              <a:t>D</a:t>
            </a:r>
            <a:r>
              <a:rPr lang="zh-CN" altLang="en-US" dirty="0"/>
              <a:t>付款上的有效签名，一旦学习到此签名，</a:t>
            </a:r>
            <a:r>
              <a:rPr lang="en-US" altLang="zh-CN" dirty="0"/>
              <a:t>D</a:t>
            </a:r>
            <a:r>
              <a:rPr lang="zh-CN" altLang="en-US" dirty="0"/>
              <a:t>可以解锁自己的锁以获得</a:t>
            </a:r>
            <a:r>
              <a:rPr lang="en-US" altLang="zh-CN" dirty="0"/>
              <a:t>&gt;&gt;&gt;.</a:t>
            </a:r>
            <a:endParaRPr lang="zh-CN" altLang="en-US"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35</a:t>
            </a:fld>
            <a:endParaRPr lang="zh-CN" altLang="en-US"/>
          </a:p>
        </p:txBody>
      </p:sp>
    </p:spTree>
    <p:extLst>
      <p:ext uri="{BB962C8B-B14F-4D97-AF65-F5344CB8AC3E}">
        <p14:creationId xmlns:p14="http://schemas.microsoft.com/office/powerpoint/2010/main" val="1321582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两个最关键的场景可以</a:t>
            </a:r>
            <a:r>
              <a:rPr lang="en-US" altLang="zh-CN" dirty="0"/>
              <a:t>lockable</a:t>
            </a:r>
            <a:r>
              <a:rPr lang="zh-CN" altLang="en-US" dirty="0"/>
              <a:t>签名的安全性</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36</a:t>
            </a:fld>
            <a:endParaRPr lang="zh-CN" altLang="en-US"/>
          </a:p>
        </p:txBody>
      </p:sp>
    </p:spTree>
    <p:extLst>
      <p:ext uri="{BB962C8B-B14F-4D97-AF65-F5344CB8AC3E}">
        <p14:creationId xmlns:p14="http://schemas.microsoft.com/office/powerpoint/2010/main" val="1921489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这是通用协议到 </a:t>
            </a:r>
            <a:r>
              <a:rPr lang="en-US" altLang="zh-CN" dirty="0"/>
              <a:t>BLS </a:t>
            </a:r>
            <a:r>
              <a:rPr lang="zh-CN" altLang="en-US" dirty="0"/>
              <a:t>特定协议，我们可以得到一个提升明显非常高效的协议。设置阶段几乎一样，有一点更加方便的区别在，我们用非交互协议替换通用</a:t>
            </a:r>
            <a:r>
              <a:rPr lang="en-US" altLang="zh-CN" dirty="0"/>
              <a:t>MPC</a:t>
            </a:r>
            <a:r>
              <a:rPr lang="zh-CN" altLang="en-US" dirty="0"/>
              <a:t>的使用，其中共享公钥被设置为各方各个公钥的聚合。通过简单地设置</a:t>
            </a:r>
            <a:r>
              <a:rPr lang="en-US" altLang="zh-CN" dirty="0"/>
              <a:t>pk = pk 0·pk 1</a:t>
            </a:r>
            <a:r>
              <a:rPr lang="zh-CN" altLang="en-US" dirty="0"/>
              <a:t>和</a:t>
            </a:r>
            <a:r>
              <a:rPr lang="en-US" altLang="zh-CN" dirty="0" err="1"/>
              <a:t>sk</a:t>
            </a:r>
            <a:r>
              <a:rPr lang="en-US" altLang="zh-CN" dirty="0"/>
              <a:t> =</a:t>
            </a:r>
            <a:r>
              <a:rPr lang="en-US" altLang="zh-CN" dirty="0" err="1"/>
              <a:t>sk</a:t>
            </a:r>
            <a:r>
              <a:rPr lang="en-US" altLang="zh-CN" dirty="0"/>
              <a:t> 0 + </a:t>
            </a:r>
            <a:r>
              <a:rPr lang="en-US" altLang="zh-CN" dirty="0" err="1"/>
              <a:t>sk</a:t>
            </a:r>
            <a:r>
              <a:rPr lang="en-US" altLang="zh-CN" dirty="0"/>
              <a:t> 1</a:t>
            </a:r>
            <a:r>
              <a:rPr lang="zh-CN" altLang="en-US" dirty="0"/>
              <a:t>，可以“非交互”共享公钥的联合生成。</a:t>
            </a:r>
            <a:endParaRPr lang="en-US" altLang="zh-CN" dirty="0"/>
          </a:p>
          <a:p>
            <a:r>
              <a:rPr lang="zh-CN" altLang="en-US" dirty="0"/>
              <a:t>那么</a:t>
            </a:r>
            <a:r>
              <a:rPr lang="en-US" altLang="zh-CN" dirty="0"/>
              <a:t>pk</a:t>
            </a:r>
            <a:r>
              <a:rPr lang="zh-CN" altLang="en-US" dirty="0"/>
              <a:t>下的有效签名是</a:t>
            </a:r>
            <a:r>
              <a:rPr lang="en-US" altLang="zh-CN" dirty="0"/>
              <a:t>pk 0</a:t>
            </a:r>
            <a:r>
              <a:rPr lang="zh-CN" altLang="en-US" dirty="0"/>
              <a:t>下的签名和</a:t>
            </a:r>
            <a:r>
              <a:rPr lang="en-US" altLang="zh-CN" dirty="0"/>
              <a:t>pk 1</a:t>
            </a:r>
            <a:r>
              <a:rPr lang="zh-CN" altLang="en-US" dirty="0"/>
              <a:t>下的签名的聚合。</a:t>
            </a:r>
            <a:endParaRPr lang="en-US" altLang="zh-CN" dirty="0"/>
          </a:p>
          <a:p>
            <a:endParaRPr lang="en-US" altLang="zh-CN" dirty="0"/>
          </a:p>
          <a:p>
            <a:r>
              <a:rPr lang="zh-CN" altLang="en-US" dirty="0"/>
              <a:t>每个密钥都有一个关联的</a:t>
            </a:r>
            <a:r>
              <a:rPr lang="en-US" altLang="zh-CN" dirty="0"/>
              <a:t>NIZK</a:t>
            </a:r>
            <a:r>
              <a:rPr lang="zh-CN" altLang="en-US" dirty="0"/>
              <a:t>证明，证明相应密钥的知识，以防止恶意密钥攻击。由于</a:t>
            </a:r>
            <a:r>
              <a:rPr lang="en-US" altLang="zh-CN" dirty="0"/>
              <a:t>BLS</a:t>
            </a:r>
            <a:r>
              <a:rPr lang="zh-CN" altLang="en-US" dirty="0"/>
              <a:t>签名对消息和公钥是唯一的，我们不需要对密钥的承诺。</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37</a:t>
            </a:fld>
            <a:endParaRPr lang="zh-CN" altLang="en-US"/>
          </a:p>
        </p:txBody>
      </p:sp>
    </p:spTree>
    <p:extLst>
      <p:ext uri="{BB962C8B-B14F-4D97-AF65-F5344CB8AC3E}">
        <p14:creationId xmlns:p14="http://schemas.microsoft.com/office/powerpoint/2010/main" val="1128835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38</a:t>
            </a:fld>
            <a:endParaRPr lang="zh-CN" altLang="en-US"/>
          </a:p>
        </p:txBody>
      </p:sp>
    </p:spTree>
    <p:extLst>
      <p:ext uri="{BB962C8B-B14F-4D97-AF65-F5344CB8AC3E}">
        <p14:creationId xmlns:p14="http://schemas.microsoft.com/office/powerpoint/2010/main" val="3608375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签署了这个支付交易，发送西格玛</a:t>
            </a:r>
            <a:r>
              <a:rPr lang="en-US" altLang="zh-CN" dirty="0"/>
              <a:t>c</a:t>
            </a:r>
            <a:r>
              <a:rPr lang="zh-CN" altLang="en-US" dirty="0"/>
              <a:t>到 </a:t>
            </a:r>
            <a:r>
              <a:rPr lang="en-US" altLang="zh-CN" dirty="0" err="1"/>
              <a:t>dave</a:t>
            </a:r>
            <a:r>
              <a:rPr lang="en-US" altLang="zh-CN" dirty="0"/>
              <a:t> </a:t>
            </a:r>
            <a:r>
              <a:rPr lang="zh-CN" altLang="en-US" dirty="0"/>
              <a:t>， </a:t>
            </a:r>
            <a:r>
              <a:rPr lang="en-US" altLang="zh-CN" dirty="0"/>
              <a:t>bob </a:t>
            </a:r>
            <a:r>
              <a:rPr lang="zh-CN" altLang="en-US" dirty="0"/>
              <a:t>签名右侧的支付交易将相应的签名发送给</a:t>
            </a:r>
            <a:r>
              <a:rPr lang="en-US" altLang="zh-CN" dirty="0" err="1"/>
              <a:t>dave</a:t>
            </a:r>
            <a:r>
              <a:rPr lang="zh-CN" altLang="en-US" dirty="0"/>
              <a:t>，两个签名都是可验证的。这是因为我们能够依赖</a:t>
            </a:r>
            <a:r>
              <a:rPr lang="en-US" altLang="zh-CN" dirty="0"/>
              <a:t>bls </a:t>
            </a:r>
            <a:r>
              <a:rPr lang="zh-CN" altLang="en-US" dirty="0"/>
              <a:t>签名的这个很好的属性，即使部分签名也是有效的签名。</a:t>
            </a:r>
            <a:r>
              <a:rPr lang="en-US" altLang="zh-CN" dirty="0"/>
              <a:t>Alice</a:t>
            </a:r>
            <a:r>
              <a:rPr lang="zh-CN" altLang="en-US" dirty="0"/>
              <a:t>给出了在此处的支付交易上其签名此处以绿色表示的 </a:t>
            </a:r>
            <a:r>
              <a:rPr lang="en-US" altLang="zh-CN" dirty="0"/>
              <a:t>sigma a</a:t>
            </a:r>
            <a:r>
              <a:rPr lang="zh-CN" altLang="en-US" dirty="0"/>
              <a:t>，和右侧交易上的签名的聚合，戴夫可以验证这个签名。接下来</a:t>
            </a:r>
            <a:r>
              <a:rPr lang="en-US" altLang="zh-CN" dirty="0"/>
              <a:t>D</a:t>
            </a:r>
            <a:r>
              <a:rPr lang="zh-CN" altLang="en-US" dirty="0"/>
              <a:t>正确签署这两项交易，然后他聚合了他从每个人那里收到的所有签名，这里的一个很好的特性是，你知道锁是这样的，这里所有绿色签名的乘积给你有效的</a:t>
            </a:r>
            <a:r>
              <a:rPr lang="en-US" altLang="zh-CN" dirty="0"/>
              <a:t>carol </a:t>
            </a:r>
            <a:r>
              <a:rPr lang="zh-CN" altLang="en-US" dirty="0"/>
              <a:t>和 </a:t>
            </a:r>
            <a:r>
              <a:rPr lang="en-US" altLang="zh-CN" dirty="0" err="1"/>
              <a:t>dave</a:t>
            </a:r>
            <a:r>
              <a:rPr lang="en-US" altLang="zh-CN" dirty="0"/>
              <a:t> </a:t>
            </a:r>
            <a:r>
              <a:rPr lang="zh-CN" altLang="en-US" dirty="0"/>
              <a:t>之间付款交易的签名以及所有红色签名的乘积为您提供了</a:t>
            </a:r>
            <a:r>
              <a:rPr lang="en-US" altLang="zh-CN" dirty="0" err="1"/>
              <a:t>dave</a:t>
            </a:r>
            <a:r>
              <a:rPr lang="en-US" altLang="zh-CN" dirty="0"/>
              <a:t> </a:t>
            </a:r>
            <a:r>
              <a:rPr lang="zh-CN" altLang="en-US" dirty="0"/>
              <a:t>和 </a:t>
            </a:r>
            <a:r>
              <a:rPr lang="en-US" altLang="zh-CN" dirty="0"/>
              <a:t>bob </a:t>
            </a:r>
            <a:r>
              <a:rPr lang="zh-CN" altLang="en-US" dirty="0"/>
              <a:t>之间付款交易的有效签名。</a:t>
            </a:r>
          </a:p>
        </p:txBody>
      </p:sp>
      <p:sp>
        <p:nvSpPr>
          <p:cNvPr id="4" name="灯片编号占位符 3"/>
          <p:cNvSpPr>
            <a:spLocks noGrp="1"/>
          </p:cNvSpPr>
          <p:nvPr>
            <p:ph type="sldNum" sz="quarter" idx="5"/>
          </p:nvPr>
        </p:nvSpPr>
        <p:spPr/>
        <p:txBody>
          <a:bodyPr/>
          <a:lstStyle/>
          <a:p>
            <a:fld id="{4FA08E93-BEF3-4485-8C8A-40031EE2E40A}" type="slidenum">
              <a:rPr lang="zh-CN" altLang="en-US" smtClean="0"/>
              <a:t>39</a:t>
            </a:fld>
            <a:endParaRPr lang="zh-CN" altLang="en-US"/>
          </a:p>
        </p:txBody>
      </p:sp>
    </p:spTree>
    <p:extLst>
      <p:ext uri="{BB962C8B-B14F-4D97-AF65-F5344CB8AC3E}">
        <p14:creationId xmlns:p14="http://schemas.microsoft.com/office/powerpoint/2010/main" val="149887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微软雅黑" panose="020B0503020204020204" pitchFamily="34" charset="-122"/>
              </a:rPr>
              <a:t>在需要小额支付的情况时，假设</a:t>
            </a:r>
            <a:r>
              <a:rPr lang="en-US" altLang="zh-CN" b="0" i="0" dirty="0">
                <a:solidFill>
                  <a:srgbClr val="262626"/>
                </a:solidFill>
                <a:effectLst/>
                <a:latin typeface="微软雅黑" panose="020B0503020204020204" pitchFamily="34" charset="-122"/>
              </a:rPr>
              <a:t>bob</a:t>
            </a:r>
            <a:r>
              <a:rPr lang="zh-CN" altLang="en-US" b="0" i="0" dirty="0">
                <a:solidFill>
                  <a:srgbClr val="262626"/>
                </a:solidFill>
                <a:effectLst/>
                <a:latin typeface="微软雅黑" panose="020B0503020204020204" pitchFamily="34" charset="-122"/>
              </a:rPr>
              <a:t>在提供一项服务给</a:t>
            </a:r>
            <a:r>
              <a:rPr lang="en-US" altLang="zh-CN" b="0" i="0" dirty="0">
                <a:solidFill>
                  <a:srgbClr val="262626"/>
                </a:solidFill>
                <a:effectLst/>
                <a:latin typeface="微软雅黑" panose="020B0503020204020204" pitchFamily="34" charset="-122"/>
              </a:rPr>
              <a:t>Alice</a:t>
            </a:r>
            <a:r>
              <a:rPr lang="zh-CN" altLang="en-US" b="0" i="0" dirty="0">
                <a:solidFill>
                  <a:srgbClr val="262626"/>
                </a:solidFill>
                <a:effectLst/>
                <a:latin typeface="微软雅黑" panose="020B0503020204020204" pitchFamily="34" charset="-122"/>
              </a:rPr>
              <a:t>，而</a:t>
            </a:r>
            <a:r>
              <a:rPr lang="en-US" altLang="zh-CN" b="0" i="0" dirty="0">
                <a:solidFill>
                  <a:srgbClr val="262626"/>
                </a:solidFill>
                <a:effectLst/>
                <a:latin typeface="微软雅黑" panose="020B0503020204020204" pitchFamily="34" charset="-122"/>
              </a:rPr>
              <a:t>Alice</a:t>
            </a:r>
            <a:r>
              <a:rPr lang="zh-CN" altLang="en-US" b="0" i="0" dirty="0">
                <a:solidFill>
                  <a:srgbClr val="262626"/>
                </a:solidFill>
                <a:effectLst/>
                <a:latin typeface="微软雅黑" panose="020B0503020204020204" pitchFamily="34" charset="-122"/>
              </a:rPr>
              <a:t>需要向</a:t>
            </a:r>
            <a:r>
              <a:rPr lang="en-US" altLang="zh-CN" b="0" i="0" dirty="0">
                <a:solidFill>
                  <a:srgbClr val="262626"/>
                </a:solidFill>
                <a:effectLst/>
                <a:latin typeface="微软雅黑" panose="020B0503020204020204" pitchFamily="34" charset="-122"/>
              </a:rPr>
              <a:t>bob</a:t>
            </a:r>
            <a:r>
              <a:rPr lang="zh-CN" altLang="en-US" b="0" i="0" dirty="0">
                <a:solidFill>
                  <a:srgbClr val="262626"/>
                </a:solidFill>
                <a:effectLst/>
                <a:latin typeface="微软雅黑" panose="020B0503020204020204" pitchFamily="34" charset="-122"/>
              </a:rPr>
              <a:t>按时支付费用，比如这里的每分钟</a:t>
            </a:r>
            <a:r>
              <a:rPr lang="en-US" altLang="zh-CN" b="0" i="0" dirty="0">
                <a:solidFill>
                  <a:srgbClr val="262626"/>
                </a:solidFill>
                <a:effectLst/>
                <a:latin typeface="微软雅黑" panose="020B0503020204020204" pitchFamily="34" charset="-122"/>
              </a:rPr>
              <a:t>1btc,</a:t>
            </a:r>
            <a:r>
              <a:rPr lang="zh-CN" altLang="en-US" b="0" i="0" dirty="0">
                <a:solidFill>
                  <a:srgbClr val="262626"/>
                </a:solidFill>
                <a:effectLst/>
                <a:latin typeface="微软雅黑" panose="020B0503020204020204" pitchFamily="34" charset="-122"/>
              </a:rPr>
              <a:t>这样</a:t>
            </a:r>
            <a:r>
              <a:rPr lang="en-US" altLang="zh-CN" b="0" i="0" dirty="0">
                <a:solidFill>
                  <a:srgbClr val="262626"/>
                </a:solidFill>
                <a:effectLst/>
                <a:latin typeface="微软雅黑" panose="020B0503020204020204" pitchFamily="34" charset="-122"/>
              </a:rPr>
              <a:t>Alice</a:t>
            </a:r>
            <a:r>
              <a:rPr lang="zh-CN" altLang="en-US" b="0" i="0" dirty="0">
                <a:solidFill>
                  <a:srgbClr val="262626"/>
                </a:solidFill>
                <a:effectLst/>
                <a:latin typeface="微软雅黑" panose="020B0503020204020204" pitchFamily="34" charset="-122"/>
              </a:rPr>
              <a:t>想知道是不是需要每分钟都要在链上发布一次交易，因为这会存在一个很大的可扩展性问题。</a:t>
            </a: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4</a:t>
            </a:fld>
            <a:endParaRPr lang="zh-CN" altLang="en-US"/>
          </a:p>
        </p:txBody>
      </p:sp>
    </p:spTree>
    <p:extLst>
      <p:ext uri="{BB962C8B-B14F-4D97-AF65-F5344CB8AC3E}">
        <p14:creationId xmlns:p14="http://schemas.microsoft.com/office/powerpoint/2010/main" val="3748558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‘BLS </a:t>
            </a:r>
            <a:r>
              <a:rPr lang="zh-CN" altLang="en-US" dirty="0"/>
              <a:t>协议的效率，如果你看到通信的复杂性锁定算法，它比其他算法要少得多，因为</a:t>
            </a:r>
            <a:r>
              <a:rPr lang="en-US" altLang="zh-CN" dirty="0"/>
              <a:t>bls</a:t>
            </a:r>
            <a:r>
              <a:rPr lang="zh-CN" altLang="en-US" dirty="0"/>
              <a:t>签名是唯一的，所以例如如果一方参与了生成</a:t>
            </a:r>
            <a:r>
              <a:rPr lang="en-US" altLang="zh-CN" dirty="0"/>
              <a:t>D</a:t>
            </a:r>
            <a:r>
              <a:rPr lang="zh-CN" altLang="en-US" dirty="0"/>
              <a:t>的锁，我们看到</a:t>
            </a:r>
            <a:r>
              <a:rPr lang="en-US" altLang="zh-CN" dirty="0"/>
              <a:t>bob</a:t>
            </a:r>
            <a:r>
              <a:rPr lang="zh-CN" altLang="en-US" dirty="0"/>
              <a:t>正在签署签名并给予</a:t>
            </a:r>
            <a:r>
              <a:rPr lang="en-US" altLang="zh-CN" dirty="0"/>
              <a:t>D</a:t>
            </a:r>
            <a:r>
              <a:rPr lang="zh-CN" altLang="en-US" dirty="0"/>
              <a:t>，所以这个签名将会是唯一的，如果</a:t>
            </a:r>
            <a:r>
              <a:rPr lang="en-US" altLang="zh-CN" dirty="0"/>
              <a:t>B</a:t>
            </a:r>
            <a:r>
              <a:rPr lang="zh-CN" altLang="en-US" dirty="0"/>
              <a:t>右方还有存在其他的参与方需要以顺序的方式生成锁，那么不用在重新生成一次签名。</a:t>
            </a:r>
            <a:endParaRPr lang="en-US" altLang="zh-CN" dirty="0"/>
          </a:p>
        </p:txBody>
      </p:sp>
      <p:sp>
        <p:nvSpPr>
          <p:cNvPr id="4" name="灯片编号占位符 3"/>
          <p:cNvSpPr>
            <a:spLocks noGrp="1"/>
          </p:cNvSpPr>
          <p:nvPr>
            <p:ph type="sldNum" sz="quarter" idx="5"/>
          </p:nvPr>
        </p:nvSpPr>
        <p:spPr/>
        <p:txBody>
          <a:bodyPr/>
          <a:lstStyle/>
          <a:p>
            <a:fld id="{4FA08E93-BEF3-4485-8C8A-40031EE2E40A}" type="slidenum">
              <a:rPr lang="zh-CN" altLang="en-US" smtClean="0"/>
              <a:t>40</a:t>
            </a:fld>
            <a:endParaRPr lang="zh-CN" altLang="en-US"/>
          </a:p>
        </p:txBody>
      </p:sp>
    </p:spTree>
    <p:extLst>
      <p:ext uri="{BB962C8B-B14F-4D97-AF65-F5344CB8AC3E}">
        <p14:creationId xmlns:p14="http://schemas.microsoft.com/office/powerpoint/2010/main" val="2234913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微软雅黑" panose="020B0503020204020204" pitchFamily="34" charset="-122"/>
              </a:rPr>
              <a:t>于是支付通道这样一种简洁的增加区块链加密货币支付可扩展性的链下交易技术就被提出了。这里举例说明，</a:t>
            </a:r>
            <a:r>
              <a:rPr lang="en-US" altLang="zh-CN" b="0" i="0" dirty="0">
                <a:solidFill>
                  <a:srgbClr val="262626"/>
                </a:solidFill>
                <a:effectLst/>
                <a:latin typeface="微软雅黑" panose="020B0503020204020204" pitchFamily="34" charset="-122"/>
              </a:rPr>
              <a:t>Alice</a:t>
            </a:r>
            <a:r>
              <a:rPr lang="zh-CN" altLang="en-US" b="0" i="0" dirty="0">
                <a:solidFill>
                  <a:srgbClr val="262626"/>
                </a:solidFill>
                <a:effectLst/>
                <a:latin typeface="微软雅黑" panose="020B0503020204020204" pitchFamily="34" charset="-122"/>
              </a:rPr>
              <a:t>和</a:t>
            </a:r>
            <a:r>
              <a:rPr lang="en-US" altLang="zh-CN" b="0" i="0" dirty="0">
                <a:solidFill>
                  <a:srgbClr val="262626"/>
                </a:solidFill>
                <a:effectLst/>
                <a:latin typeface="微软雅黑" panose="020B0503020204020204" pitchFamily="34" charset="-122"/>
              </a:rPr>
              <a:t>bob</a:t>
            </a:r>
            <a:r>
              <a:rPr lang="zh-CN" altLang="en-US" b="0" i="0" dirty="0">
                <a:solidFill>
                  <a:srgbClr val="262626"/>
                </a:solidFill>
                <a:effectLst/>
                <a:latin typeface="微软雅黑" panose="020B0503020204020204" pitchFamily="34" charset="-122"/>
              </a:rPr>
              <a:t>有一个协商的共享的公钥，也就是一个共享账户，它拥有一定数量的代币，这里就是比特币。这个共享账户被叫做通道，这个通道有一个到期时间。一旦过了这个过期时间，通道中的金额将会被发送回给</a:t>
            </a:r>
            <a:r>
              <a:rPr lang="en-US" altLang="zh-CN" b="0" i="0" dirty="0">
                <a:solidFill>
                  <a:srgbClr val="262626"/>
                </a:solidFill>
                <a:effectLst/>
                <a:latin typeface="微软雅黑" panose="020B0503020204020204" pitchFamily="34" charset="-122"/>
              </a:rPr>
              <a:t>Alice</a:t>
            </a:r>
            <a:r>
              <a:rPr lang="zh-CN" altLang="en-US" b="0" i="0" dirty="0">
                <a:solidFill>
                  <a:srgbClr val="262626"/>
                </a:solidFill>
                <a:effectLst/>
                <a:latin typeface="微软雅黑" panose="020B0503020204020204" pitchFamily="34" charset="-122"/>
              </a:rPr>
              <a:t>或者</a:t>
            </a:r>
            <a:r>
              <a:rPr lang="en-US" altLang="zh-CN" b="0" i="0" dirty="0">
                <a:solidFill>
                  <a:srgbClr val="262626"/>
                </a:solidFill>
                <a:effectLst/>
                <a:latin typeface="微软雅黑" panose="020B0503020204020204" pitchFamily="34" charset="-122"/>
              </a:rPr>
              <a:t>bob</a:t>
            </a:r>
            <a:r>
              <a:rPr lang="zh-CN" altLang="en-US" b="0" i="0" dirty="0">
                <a:solidFill>
                  <a:srgbClr val="262626"/>
                </a:solidFill>
                <a:effectLst/>
                <a:latin typeface="微软雅黑" panose="020B0503020204020204" pitchFamily="34" charset="-122"/>
              </a:rPr>
              <a:t>，就是发送给最初给通道提供资金的人。因为他是一个共享的公钥地址，所以如果要从这个账户花钱，必须得到</a:t>
            </a:r>
            <a:r>
              <a:rPr lang="en-US" altLang="zh-CN" b="0" i="0" dirty="0">
                <a:solidFill>
                  <a:srgbClr val="262626"/>
                </a:solidFill>
                <a:effectLst/>
                <a:latin typeface="微软雅黑" panose="020B0503020204020204" pitchFamily="34" charset="-122"/>
              </a:rPr>
              <a:t>a</a:t>
            </a:r>
            <a:r>
              <a:rPr lang="zh-CN" altLang="en-US" b="0" i="0" dirty="0">
                <a:solidFill>
                  <a:srgbClr val="262626"/>
                </a:solidFill>
                <a:effectLst/>
                <a:latin typeface="微软雅黑" panose="020B0503020204020204" pitchFamily="34" charset="-122"/>
              </a:rPr>
              <a:t>和</a:t>
            </a:r>
            <a:r>
              <a:rPr lang="en-US" altLang="zh-CN" b="0" i="0" dirty="0">
                <a:solidFill>
                  <a:srgbClr val="262626"/>
                </a:solidFill>
                <a:effectLst/>
                <a:latin typeface="微软雅黑" panose="020B0503020204020204" pitchFamily="34" charset="-122"/>
              </a:rPr>
              <a:t>b</a:t>
            </a:r>
            <a:r>
              <a:rPr lang="zh-CN" altLang="en-US" b="0" i="0" dirty="0">
                <a:solidFill>
                  <a:srgbClr val="262626"/>
                </a:solidFill>
                <a:effectLst/>
                <a:latin typeface="微软雅黑" panose="020B0503020204020204" pitchFamily="34" charset="-122"/>
              </a:rPr>
              <a:t>两个人的签名。现在他们可以在通道过期之前发起交易来花费共享账户中的钱。最后在</a:t>
            </a:r>
            <a:r>
              <a:rPr lang="en-US" altLang="zh-CN" b="0" i="0" dirty="0">
                <a:solidFill>
                  <a:srgbClr val="262626"/>
                </a:solidFill>
                <a:effectLst/>
                <a:latin typeface="微软雅黑" panose="020B0503020204020204" pitchFamily="34" charset="-122"/>
              </a:rPr>
              <a:t>T</a:t>
            </a:r>
            <a:r>
              <a:rPr lang="zh-CN" altLang="en-US" b="0" i="0" dirty="0">
                <a:solidFill>
                  <a:srgbClr val="262626"/>
                </a:solidFill>
                <a:effectLst/>
                <a:latin typeface="微软雅黑" panose="020B0503020204020204" pitchFamily="34" charset="-122"/>
              </a:rPr>
              <a:t>时间前这些交易中的一个会被发布到区块链上得到确认，这个交易本质上就是最终交易。同时其他的交易都只是在链下进行没有被记录在链上。这大大增加了区块链的可扩展性。</a:t>
            </a: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5</a:t>
            </a:fld>
            <a:endParaRPr lang="zh-CN" altLang="en-US"/>
          </a:p>
        </p:txBody>
      </p:sp>
    </p:spTree>
    <p:extLst>
      <p:ext uri="{BB962C8B-B14F-4D97-AF65-F5344CB8AC3E}">
        <p14:creationId xmlns:p14="http://schemas.microsoft.com/office/powerpoint/2010/main" val="2786579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微软雅黑" panose="020B0503020204020204" pitchFamily="34" charset="-122"/>
              </a:rPr>
              <a:t>考虑这样一种情况，</a:t>
            </a:r>
            <a:r>
              <a:rPr lang="en-US" altLang="zh-CN" b="0" i="0" dirty="0">
                <a:solidFill>
                  <a:srgbClr val="262626"/>
                </a:solidFill>
                <a:effectLst/>
                <a:latin typeface="微软雅黑" panose="020B0503020204020204" pitchFamily="34" charset="-122"/>
              </a:rPr>
              <a:t>bob</a:t>
            </a:r>
            <a:r>
              <a:rPr lang="zh-CN" altLang="en-US" b="0" i="0" dirty="0">
                <a:solidFill>
                  <a:srgbClr val="262626"/>
                </a:solidFill>
                <a:effectLst/>
                <a:latin typeface="微软雅黑" panose="020B0503020204020204" pitchFamily="34" charset="-122"/>
              </a:rPr>
              <a:t>想要</a:t>
            </a:r>
            <a:r>
              <a:rPr lang="en-US" altLang="zh-CN" b="0" i="0" dirty="0">
                <a:solidFill>
                  <a:srgbClr val="262626"/>
                </a:solidFill>
                <a:effectLst/>
                <a:latin typeface="微软雅黑" panose="020B0503020204020204" pitchFamily="34" charset="-122"/>
              </a:rPr>
              <a:t>1</a:t>
            </a:r>
            <a:r>
              <a:rPr lang="zh-CN" altLang="en-US" b="0" i="0" dirty="0">
                <a:solidFill>
                  <a:srgbClr val="262626"/>
                </a:solidFill>
                <a:effectLst/>
                <a:latin typeface="微软雅黑" panose="020B0503020204020204" pitchFamily="34" charset="-122"/>
              </a:rPr>
              <a:t>以太币但</a:t>
            </a:r>
            <a:r>
              <a:rPr lang="en-US" altLang="zh-CN" b="0" i="0" dirty="0">
                <a:solidFill>
                  <a:srgbClr val="262626"/>
                </a:solidFill>
                <a:effectLst/>
                <a:latin typeface="微软雅黑" panose="020B0503020204020204" pitchFamily="34" charset="-122"/>
              </a:rPr>
              <a:t>Alice</a:t>
            </a:r>
            <a:r>
              <a:rPr lang="zh-CN" altLang="en-US" b="0" i="0" dirty="0">
                <a:solidFill>
                  <a:srgbClr val="262626"/>
                </a:solidFill>
                <a:effectLst/>
                <a:latin typeface="微软雅黑" panose="020B0503020204020204" pitchFamily="34" charset="-122"/>
              </a:rPr>
              <a:t>只有</a:t>
            </a:r>
            <a:r>
              <a:rPr lang="en-US" altLang="zh-CN" b="0" i="0" dirty="0">
                <a:solidFill>
                  <a:srgbClr val="262626"/>
                </a:solidFill>
                <a:effectLst/>
                <a:latin typeface="微软雅黑" panose="020B0503020204020204" pitchFamily="34" charset="-122"/>
              </a:rPr>
              <a:t>1btc</a:t>
            </a:r>
            <a:r>
              <a:rPr lang="zh-CN" altLang="en-US" b="0" i="0" dirty="0">
                <a:solidFill>
                  <a:srgbClr val="262626"/>
                </a:solidFill>
                <a:effectLst/>
                <a:latin typeface="微软雅黑" panose="020B0503020204020204" pitchFamily="34" charset="-122"/>
              </a:rPr>
              <a:t>，他们是完全不同的加密货币，有着完全不同的交易验证规则等等，这样应该怎么办。</a:t>
            </a: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6</a:t>
            </a:fld>
            <a:endParaRPr lang="zh-CN" altLang="en-US"/>
          </a:p>
        </p:txBody>
      </p:sp>
    </p:spTree>
    <p:extLst>
      <p:ext uri="{BB962C8B-B14F-4D97-AF65-F5344CB8AC3E}">
        <p14:creationId xmlns:p14="http://schemas.microsoft.com/office/powerpoint/2010/main" val="364156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微软雅黑" panose="020B0503020204020204" pitchFamily="34" charset="-122"/>
              </a:rPr>
              <a:t>这就是跨货币支付。假设会刚好存在</a:t>
            </a:r>
            <a:r>
              <a:rPr lang="en-US" altLang="zh-CN" b="0" i="0" dirty="0">
                <a:solidFill>
                  <a:srgbClr val="262626"/>
                </a:solidFill>
                <a:effectLst/>
                <a:latin typeface="微软雅黑" panose="020B0503020204020204" pitchFamily="34" charset="-122"/>
              </a:rPr>
              <a:t>c</a:t>
            </a:r>
            <a:r>
              <a:rPr lang="zh-CN" altLang="en-US" b="0" i="0" dirty="0">
                <a:solidFill>
                  <a:srgbClr val="262626"/>
                </a:solidFill>
                <a:effectLst/>
                <a:latin typeface="微软雅黑" panose="020B0503020204020204" pitchFamily="34" charset="-122"/>
              </a:rPr>
              <a:t>和</a:t>
            </a:r>
            <a:r>
              <a:rPr lang="en-US" altLang="zh-CN" b="0" i="0" dirty="0">
                <a:solidFill>
                  <a:srgbClr val="262626"/>
                </a:solidFill>
                <a:effectLst/>
                <a:latin typeface="微软雅黑" panose="020B0503020204020204" pitchFamily="34" charset="-122"/>
              </a:rPr>
              <a:t>D</a:t>
            </a:r>
            <a:r>
              <a:rPr lang="zh-CN" altLang="en-US" b="0" i="0" dirty="0">
                <a:solidFill>
                  <a:srgbClr val="262626"/>
                </a:solidFill>
                <a:effectLst/>
                <a:latin typeface="微软雅黑" panose="020B0503020204020204" pitchFamily="34" charset="-122"/>
              </a:rPr>
              <a:t>这样的两个用户，这样便有了一个完美的链，</a:t>
            </a:r>
            <a:r>
              <a:rPr lang="en-US" altLang="zh-CN" b="0" i="0" dirty="0">
                <a:solidFill>
                  <a:srgbClr val="262626"/>
                </a:solidFill>
                <a:effectLst/>
                <a:latin typeface="微软雅黑" panose="020B0503020204020204" pitchFamily="34" charset="-122"/>
              </a:rPr>
              <a:t>A</a:t>
            </a:r>
            <a:r>
              <a:rPr lang="zh-CN" altLang="en-US" b="0" i="0" dirty="0">
                <a:solidFill>
                  <a:srgbClr val="262626"/>
                </a:solidFill>
                <a:effectLst/>
                <a:latin typeface="微软雅黑" panose="020B0503020204020204" pitchFamily="34" charset="-122"/>
              </a:rPr>
              <a:t>付给</a:t>
            </a:r>
            <a:r>
              <a:rPr lang="en-US" altLang="zh-CN" b="0" i="0" dirty="0">
                <a:solidFill>
                  <a:srgbClr val="262626"/>
                </a:solidFill>
                <a:effectLst/>
                <a:latin typeface="微软雅黑" panose="020B0503020204020204" pitchFamily="34" charset="-122"/>
              </a:rPr>
              <a:t>C1BTC</a:t>
            </a:r>
            <a:r>
              <a:rPr lang="zh-CN" altLang="en-US" b="0" i="0" dirty="0">
                <a:solidFill>
                  <a:srgbClr val="262626"/>
                </a:solidFill>
                <a:effectLst/>
                <a:latin typeface="微软雅黑" panose="020B0503020204020204" pitchFamily="34" charset="-122"/>
              </a:rPr>
              <a:t>。。。通过这样的跨货币支付</a:t>
            </a:r>
            <a:r>
              <a:rPr lang="en-US" altLang="zh-CN" b="0" i="0" dirty="0">
                <a:solidFill>
                  <a:srgbClr val="262626"/>
                </a:solidFill>
                <a:effectLst/>
                <a:latin typeface="微软雅黑" panose="020B0503020204020204" pitchFamily="34" charset="-122"/>
              </a:rPr>
              <a:t>Alice</a:t>
            </a:r>
            <a:r>
              <a:rPr lang="zh-CN" altLang="en-US" b="0" i="0" dirty="0">
                <a:solidFill>
                  <a:srgbClr val="262626"/>
                </a:solidFill>
                <a:effectLst/>
                <a:latin typeface="微软雅黑" panose="020B0503020204020204" pitchFamily="34" charset="-122"/>
              </a:rPr>
              <a:t>实现了付给</a:t>
            </a:r>
            <a:r>
              <a:rPr lang="en-US" altLang="zh-CN" b="0" i="0" dirty="0">
                <a:solidFill>
                  <a:srgbClr val="262626"/>
                </a:solidFill>
                <a:effectLst/>
                <a:latin typeface="微软雅黑" panose="020B0503020204020204" pitchFamily="34" charset="-122"/>
              </a:rPr>
              <a:t>B1ETH</a:t>
            </a:r>
            <a:r>
              <a:rPr lang="zh-CN" altLang="en-US" b="0" i="0" dirty="0">
                <a:solidFill>
                  <a:srgbClr val="262626"/>
                </a:solidFill>
                <a:effectLst/>
                <a:latin typeface="微软雅黑" panose="020B0503020204020204" pitchFamily="34" charset="-122"/>
              </a:rPr>
              <a:t>。现在</a:t>
            </a:r>
            <a:r>
              <a:rPr lang="en-US" altLang="zh-CN" b="0" i="0" dirty="0">
                <a:solidFill>
                  <a:srgbClr val="262626"/>
                </a:solidFill>
                <a:effectLst/>
                <a:latin typeface="微软雅黑" panose="020B0503020204020204" pitchFamily="34" charset="-122"/>
              </a:rPr>
              <a:t>A</a:t>
            </a:r>
            <a:r>
              <a:rPr lang="zh-CN" altLang="en-US" b="0" i="0" dirty="0">
                <a:solidFill>
                  <a:srgbClr val="262626"/>
                </a:solidFill>
                <a:effectLst/>
                <a:latin typeface="微软雅黑" panose="020B0503020204020204" pitchFamily="34" charset="-122"/>
              </a:rPr>
              <a:t>和</a:t>
            </a:r>
            <a:r>
              <a:rPr lang="en-US" altLang="zh-CN" b="0" i="0" dirty="0">
                <a:solidFill>
                  <a:srgbClr val="262626"/>
                </a:solidFill>
                <a:effectLst/>
                <a:latin typeface="微软雅黑" panose="020B0503020204020204" pitchFamily="34" charset="-122"/>
              </a:rPr>
              <a:t>C</a:t>
            </a:r>
            <a:r>
              <a:rPr lang="zh-CN" altLang="en-US" b="0" i="0" dirty="0">
                <a:solidFill>
                  <a:srgbClr val="262626"/>
                </a:solidFill>
                <a:effectLst/>
                <a:latin typeface="微软雅黑" panose="020B0503020204020204" pitchFamily="34" charset="-122"/>
              </a:rPr>
              <a:t>可以在</a:t>
            </a:r>
            <a:r>
              <a:rPr lang="en-US" altLang="zh-CN" b="0" i="0" dirty="0">
                <a:solidFill>
                  <a:srgbClr val="262626"/>
                </a:solidFill>
                <a:effectLst/>
                <a:latin typeface="微软雅黑" panose="020B0503020204020204" pitchFamily="34" charset="-122"/>
              </a:rPr>
              <a:t>BTC</a:t>
            </a:r>
            <a:r>
              <a:rPr lang="zh-CN" altLang="en-US" b="0" i="0" dirty="0">
                <a:solidFill>
                  <a:srgbClr val="262626"/>
                </a:solidFill>
                <a:effectLst/>
                <a:latin typeface="微软雅黑" panose="020B0503020204020204" pitchFamily="34" charset="-122"/>
              </a:rPr>
              <a:t>中有一个支付通道，</a:t>
            </a:r>
            <a:r>
              <a:rPr lang="en-US" altLang="zh-CN" b="0" i="0" dirty="0">
                <a:solidFill>
                  <a:srgbClr val="262626"/>
                </a:solidFill>
                <a:effectLst/>
                <a:latin typeface="微软雅黑" panose="020B0503020204020204" pitchFamily="34" charset="-122"/>
              </a:rPr>
              <a:t>CDB</a:t>
            </a:r>
            <a:r>
              <a:rPr lang="zh-CN" altLang="en-US" b="0" i="0" dirty="0">
                <a:solidFill>
                  <a:srgbClr val="262626"/>
                </a:solidFill>
                <a:effectLst/>
                <a:latin typeface="微软雅黑" panose="020B0503020204020204" pitchFamily="34" charset="-122"/>
              </a:rPr>
              <a:t>，这就是支付通道网络。现在支付交易可以通过使用</a:t>
            </a:r>
            <a:r>
              <a:rPr lang="zh-CN" altLang="en-US" b="0" i="0" dirty="0">
                <a:effectLst/>
                <a:highlight>
                  <a:srgbClr val="FFFFFF"/>
                </a:highlight>
                <a:latin typeface="system-ui"/>
              </a:rPr>
              <a:t>哈希时间锁合约或者</a:t>
            </a:r>
            <a:r>
              <a:rPr lang="en-US" altLang="zh-CN" b="0" i="0" dirty="0">
                <a:effectLst/>
                <a:highlight>
                  <a:srgbClr val="FFFFFF"/>
                </a:highlight>
                <a:latin typeface="system-ui"/>
              </a:rPr>
              <a:t>HTLC</a:t>
            </a:r>
            <a:r>
              <a:rPr lang="zh-CN" altLang="en-US" b="0" i="0" dirty="0">
                <a:effectLst/>
                <a:highlight>
                  <a:srgbClr val="FFFFFF"/>
                </a:highlight>
                <a:latin typeface="system-ui"/>
              </a:rPr>
              <a:t>来确保完成。</a:t>
            </a: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7</a:t>
            </a:fld>
            <a:endParaRPr lang="zh-CN" altLang="en-US"/>
          </a:p>
        </p:txBody>
      </p:sp>
    </p:spTree>
    <p:extLst>
      <p:ext uri="{BB962C8B-B14F-4D97-AF65-F5344CB8AC3E}">
        <p14:creationId xmlns:p14="http://schemas.microsoft.com/office/powerpoint/2010/main" val="402767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微软雅黑" panose="020B0503020204020204" pitchFamily="34" charset="-122"/>
              </a:rPr>
              <a:t>所以什么是</a:t>
            </a:r>
            <a:r>
              <a:rPr lang="zh-CN" altLang="en-US" b="0" i="0" dirty="0">
                <a:effectLst/>
                <a:highlight>
                  <a:srgbClr val="FFFFFF"/>
                </a:highlight>
                <a:latin typeface="system-ui"/>
              </a:rPr>
              <a:t>哈希时间锁合约，哈希时间锁合约有一个原地址</a:t>
            </a:r>
            <a:r>
              <a:rPr lang="en-US" altLang="zh-CN" b="0" i="0" dirty="0">
                <a:effectLst/>
                <a:highlight>
                  <a:srgbClr val="FFFFFF"/>
                </a:highlight>
                <a:latin typeface="system-ui"/>
              </a:rPr>
              <a:t>A</a:t>
            </a:r>
            <a:r>
              <a:rPr lang="zh-CN" altLang="en-US" b="0" i="0" dirty="0">
                <a:effectLst/>
                <a:highlight>
                  <a:srgbClr val="FFFFFF"/>
                </a:highlight>
                <a:latin typeface="system-ui"/>
              </a:rPr>
              <a:t>和一个目标地址</a:t>
            </a:r>
            <a:r>
              <a:rPr lang="en-US" altLang="zh-CN" b="0" i="0" dirty="0">
                <a:effectLst/>
                <a:highlight>
                  <a:srgbClr val="FFFFFF"/>
                </a:highlight>
                <a:latin typeface="system-ui"/>
              </a:rPr>
              <a:t>B</a:t>
            </a:r>
            <a:r>
              <a:rPr lang="zh-CN" altLang="en-US" b="0" i="0" dirty="0">
                <a:effectLst/>
                <a:highlight>
                  <a:srgbClr val="FFFFFF"/>
                </a:highlight>
                <a:latin typeface="system-ui"/>
              </a:rPr>
              <a:t>，钱从</a:t>
            </a:r>
            <a:r>
              <a:rPr lang="en-US" altLang="zh-CN" b="0" i="0" dirty="0">
                <a:effectLst/>
                <a:highlight>
                  <a:srgbClr val="FFFFFF"/>
                </a:highlight>
                <a:latin typeface="system-ui"/>
              </a:rPr>
              <a:t>A</a:t>
            </a:r>
            <a:r>
              <a:rPr lang="zh-CN" altLang="en-US" b="0" i="0" dirty="0">
                <a:effectLst/>
                <a:highlight>
                  <a:srgbClr val="FFFFFF"/>
                </a:highlight>
                <a:latin typeface="system-ui"/>
              </a:rPr>
              <a:t>流向</a:t>
            </a:r>
            <a:r>
              <a:rPr lang="en-US" altLang="zh-CN" b="0" i="0" dirty="0">
                <a:effectLst/>
                <a:highlight>
                  <a:srgbClr val="FFFFFF"/>
                </a:highlight>
                <a:latin typeface="system-ui"/>
              </a:rPr>
              <a:t>B</a:t>
            </a:r>
            <a:r>
              <a:rPr lang="zh-CN" altLang="en-US" b="0" i="0" dirty="0">
                <a:effectLst/>
                <a:highlight>
                  <a:srgbClr val="FFFFFF"/>
                </a:highlight>
                <a:latin typeface="system-ui"/>
              </a:rPr>
              <a:t>，金额被视为</a:t>
            </a:r>
            <a:r>
              <a:rPr lang="en-US" altLang="zh-CN" b="0" i="0" dirty="0">
                <a:effectLst/>
                <a:highlight>
                  <a:srgbClr val="FFFFFF"/>
                </a:highlight>
                <a:latin typeface="system-ui"/>
              </a:rPr>
              <a:t>1X</a:t>
            </a:r>
            <a:r>
              <a:rPr lang="zh-CN" altLang="en-US" b="0" i="0" dirty="0">
                <a:effectLst/>
                <a:highlight>
                  <a:srgbClr val="FFFFFF"/>
                </a:highlight>
                <a:latin typeface="system-ui"/>
              </a:rPr>
              <a:t>，这笔交易必须在时间</a:t>
            </a:r>
            <a:r>
              <a:rPr lang="en-US" altLang="zh-CN" b="0" i="0" dirty="0">
                <a:effectLst/>
                <a:highlight>
                  <a:srgbClr val="FFFFFF"/>
                </a:highlight>
                <a:latin typeface="system-ui"/>
              </a:rPr>
              <a:t>T</a:t>
            </a:r>
            <a:r>
              <a:rPr lang="zh-CN" altLang="en-US" b="0" i="0" dirty="0">
                <a:effectLst/>
                <a:highlight>
                  <a:srgbClr val="FFFFFF"/>
                </a:highlight>
                <a:latin typeface="system-ui"/>
              </a:rPr>
              <a:t>之前发生。只有当</a:t>
            </a:r>
            <a:r>
              <a:rPr lang="en-US" altLang="zh-CN" b="0" i="0" dirty="0">
                <a:effectLst/>
                <a:highlight>
                  <a:srgbClr val="FFFFFF"/>
                </a:highlight>
                <a:latin typeface="system-ui"/>
              </a:rPr>
              <a:t>B</a:t>
            </a:r>
            <a:r>
              <a:rPr lang="zh-CN" altLang="en-US" b="0" i="0" dirty="0">
                <a:effectLst/>
                <a:highlight>
                  <a:srgbClr val="FFFFFF"/>
                </a:highlight>
                <a:latin typeface="system-ui"/>
              </a:rPr>
              <a:t>产生提供了哈希值</a:t>
            </a:r>
            <a:r>
              <a:rPr lang="en-US" altLang="zh-CN" b="0" i="0" dirty="0">
                <a:effectLst/>
                <a:highlight>
                  <a:srgbClr val="FFFFFF"/>
                </a:highlight>
                <a:latin typeface="system-ui"/>
              </a:rPr>
              <a:t>H</a:t>
            </a:r>
            <a:r>
              <a:rPr lang="zh-CN" altLang="en-US" b="0" i="0" dirty="0">
                <a:effectLst/>
                <a:highlight>
                  <a:srgbClr val="FFFFFF"/>
                </a:highlight>
                <a:latin typeface="system-ui"/>
              </a:rPr>
              <a:t>的原像</a:t>
            </a:r>
            <a:r>
              <a:rPr lang="en-US" altLang="zh-CN" b="0" i="0" dirty="0">
                <a:effectLst/>
                <a:highlight>
                  <a:srgbClr val="FFFFFF"/>
                </a:highlight>
                <a:latin typeface="system-ui"/>
              </a:rPr>
              <a:t>X</a:t>
            </a:r>
            <a:r>
              <a:rPr lang="zh-CN" altLang="en-US" b="0" i="0" dirty="0">
                <a:effectLst/>
                <a:highlight>
                  <a:srgbClr val="FFFFFF"/>
                </a:highlight>
                <a:latin typeface="system-ui"/>
              </a:rPr>
              <a:t>时，合约才会使得交易才会发生。</a:t>
            </a: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8</a:t>
            </a:fld>
            <a:endParaRPr lang="zh-CN" altLang="en-US"/>
          </a:p>
        </p:txBody>
      </p:sp>
    </p:spTree>
    <p:extLst>
      <p:ext uri="{BB962C8B-B14F-4D97-AF65-F5344CB8AC3E}">
        <p14:creationId xmlns:p14="http://schemas.microsoft.com/office/powerpoint/2010/main" val="141031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微软雅黑" panose="020B0503020204020204" pitchFamily="34" charset="-122"/>
              </a:rPr>
              <a:t>回到跨货币支付通道网络当中，可以按次序设置这些</a:t>
            </a:r>
            <a:r>
              <a:rPr lang="zh-CN" altLang="en-US" b="0" i="0" dirty="0">
                <a:effectLst/>
                <a:highlight>
                  <a:srgbClr val="FFFFFF"/>
                </a:highlight>
                <a:latin typeface="system-ui"/>
              </a:rPr>
              <a:t>哈希时间锁合约，首先</a:t>
            </a:r>
            <a:r>
              <a:rPr lang="en-US" altLang="zh-CN" b="0" i="0" dirty="0">
                <a:effectLst/>
                <a:highlight>
                  <a:srgbClr val="FFFFFF"/>
                </a:highlight>
                <a:latin typeface="system-ui"/>
              </a:rPr>
              <a:t>Alice</a:t>
            </a:r>
            <a:r>
              <a:rPr lang="zh-CN" altLang="en-US" b="0" i="0" dirty="0">
                <a:effectLst/>
                <a:highlight>
                  <a:srgbClr val="FFFFFF"/>
                </a:highlight>
                <a:latin typeface="system-ui"/>
              </a:rPr>
              <a:t>和</a:t>
            </a:r>
            <a:r>
              <a:rPr lang="en-US" altLang="zh-CN" b="0" i="0" dirty="0">
                <a:effectLst/>
                <a:highlight>
                  <a:srgbClr val="FFFFFF"/>
                </a:highlight>
                <a:latin typeface="system-ui"/>
              </a:rPr>
              <a:t>carol</a:t>
            </a:r>
            <a:r>
              <a:rPr lang="zh-CN" altLang="en-US" b="0" i="0" dirty="0">
                <a:effectLst/>
                <a:highlight>
                  <a:srgbClr val="FFFFFF"/>
                </a:highlight>
                <a:latin typeface="system-ui"/>
              </a:rPr>
              <a:t>设置着</a:t>
            </a:r>
            <a:r>
              <a:rPr lang="en-US" altLang="zh-CN" b="0" i="0" dirty="0">
                <a:effectLst/>
                <a:highlight>
                  <a:srgbClr val="FFFFFF"/>
                </a:highlight>
                <a:latin typeface="system-ui"/>
              </a:rPr>
              <a:t>HTLC</a:t>
            </a:r>
            <a:r>
              <a:rPr lang="zh-CN" altLang="en-US" b="0" i="0" dirty="0">
                <a:effectLst/>
                <a:highlight>
                  <a:srgbClr val="FFFFFF"/>
                </a:highlight>
                <a:latin typeface="system-ui"/>
              </a:rPr>
              <a:t>将钱从</a:t>
            </a:r>
            <a:r>
              <a:rPr lang="en-US" altLang="zh-CN" b="0" i="0" dirty="0">
                <a:effectLst/>
                <a:highlight>
                  <a:srgbClr val="FFFFFF"/>
                </a:highlight>
                <a:latin typeface="system-ui"/>
              </a:rPr>
              <a:t>AC</a:t>
            </a:r>
            <a:r>
              <a:rPr lang="zh-CN" altLang="en-US" b="0" i="0" dirty="0">
                <a:effectLst/>
                <a:highlight>
                  <a:srgbClr val="FFFFFF"/>
                </a:highlight>
                <a:latin typeface="system-ui"/>
              </a:rPr>
              <a:t>的通道发送给</a:t>
            </a:r>
            <a:r>
              <a:rPr lang="en-US" altLang="zh-CN" b="0" i="0" dirty="0">
                <a:effectLst/>
                <a:highlight>
                  <a:srgbClr val="FFFFFF"/>
                </a:highlight>
                <a:latin typeface="system-ui"/>
              </a:rPr>
              <a:t>C</a:t>
            </a:r>
            <a:r>
              <a:rPr lang="zh-CN" altLang="en-US" b="0" i="0" dirty="0">
                <a:effectLst/>
                <a:highlight>
                  <a:srgbClr val="FFFFFF"/>
                </a:highlight>
                <a:latin typeface="system-ui"/>
              </a:rPr>
              <a:t>，然后设置类似的（），控制这些哈希值原像的人是</a:t>
            </a:r>
            <a:r>
              <a:rPr lang="en-US" altLang="zh-CN" b="0" i="0" dirty="0">
                <a:effectLst/>
                <a:highlight>
                  <a:srgbClr val="FFFFFF"/>
                </a:highlight>
                <a:latin typeface="system-ui"/>
              </a:rPr>
              <a:t>Alice</a:t>
            </a:r>
            <a:r>
              <a:rPr lang="zh-CN" altLang="en-US" b="0" i="0" dirty="0">
                <a:effectLst/>
                <a:highlight>
                  <a:srgbClr val="FFFFFF"/>
                </a:highlight>
                <a:latin typeface="system-ui"/>
              </a:rPr>
              <a:t>，</a:t>
            </a:r>
            <a:r>
              <a:rPr lang="en-US" altLang="zh-CN" b="0" i="0" dirty="0">
                <a:effectLst/>
                <a:highlight>
                  <a:srgbClr val="FFFFFF"/>
                </a:highlight>
                <a:latin typeface="system-ui"/>
              </a:rPr>
              <a:t>Alice</a:t>
            </a:r>
            <a:r>
              <a:rPr lang="zh-CN" altLang="en-US" b="0" i="0" dirty="0">
                <a:effectLst/>
                <a:highlight>
                  <a:srgbClr val="FFFFFF"/>
                </a:highlight>
                <a:latin typeface="system-ui"/>
              </a:rPr>
              <a:t>在所有合约设置完毕之后将</a:t>
            </a:r>
            <a:r>
              <a:rPr lang="en-US" altLang="zh-CN" b="0" i="0" dirty="0">
                <a:effectLst/>
                <a:highlight>
                  <a:srgbClr val="FFFFFF"/>
                </a:highlight>
                <a:latin typeface="system-ui"/>
              </a:rPr>
              <a:t>X</a:t>
            </a:r>
            <a:r>
              <a:rPr lang="zh-CN" altLang="en-US" b="0" i="0" dirty="0">
                <a:effectLst/>
                <a:highlight>
                  <a:srgbClr val="FFFFFF"/>
                </a:highlight>
                <a:latin typeface="system-ui"/>
              </a:rPr>
              <a:t>发送给</a:t>
            </a:r>
            <a:r>
              <a:rPr lang="en-US" altLang="zh-CN" b="0" i="0" dirty="0">
                <a:effectLst/>
                <a:highlight>
                  <a:srgbClr val="FFFFFF"/>
                </a:highlight>
                <a:latin typeface="system-ui"/>
              </a:rPr>
              <a:t>B</a:t>
            </a:r>
            <a:r>
              <a:rPr lang="zh-CN" altLang="en-US" b="0" i="0" dirty="0">
                <a:effectLst/>
                <a:highlight>
                  <a:srgbClr val="FFFFFF"/>
                </a:highlight>
                <a:latin typeface="system-ui"/>
              </a:rPr>
              <a:t>，</a:t>
            </a:r>
            <a:r>
              <a:rPr lang="en-US" altLang="zh-CN" b="0" i="0" dirty="0">
                <a:effectLst/>
                <a:highlight>
                  <a:srgbClr val="FFFFFF"/>
                </a:highlight>
                <a:latin typeface="system-ui"/>
              </a:rPr>
              <a:t>B</a:t>
            </a:r>
            <a:r>
              <a:rPr lang="zh-CN" altLang="en-US" b="0" i="0" dirty="0">
                <a:effectLst/>
                <a:highlight>
                  <a:srgbClr val="FFFFFF"/>
                </a:highlight>
                <a:latin typeface="system-ui"/>
              </a:rPr>
              <a:t>使用这个原使得哈希时间锁合约成立。一旦这个交易和原像</a:t>
            </a:r>
            <a:r>
              <a:rPr lang="en-US" altLang="zh-CN" b="0" i="0" dirty="0">
                <a:effectLst/>
                <a:highlight>
                  <a:srgbClr val="FFFFFF"/>
                </a:highlight>
                <a:latin typeface="system-ui"/>
              </a:rPr>
              <a:t>X</a:t>
            </a:r>
            <a:r>
              <a:rPr lang="zh-CN" altLang="en-US" b="0" i="0" dirty="0">
                <a:effectLst/>
                <a:highlight>
                  <a:srgbClr val="FFFFFF"/>
                </a:highlight>
                <a:latin typeface="system-ui"/>
              </a:rPr>
              <a:t>一起被发布到链上被确认，那么</a:t>
            </a:r>
            <a:r>
              <a:rPr lang="en-US" altLang="zh-CN" b="0" i="0" dirty="0">
                <a:effectLst/>
                <a:highlight>
                  <a:srgbClr val="FFFFFF"/>
                </a:highlight>
                <a:latin typeface="system-ui"/>
              </a:rPr>
              <a:t>D</a:t>
            </a:r>
            <a:r>
              <a:rPr lang="zh-CN" altLang="en-US" b="0" i="0" dirty="0">
                <a:effectLst/>
                <a:highlight>
                  <a:srgbClr val="FFFFFF"/>
                </a:highlight>
                <a:latin typeface="system-ui"/>
              </a:rPr>
              <a:t>就也知道了</a:t>
            </a:r>
            <a:r>
              <a:rPr lang="en-US" altLang="zh-CN" b="0" i="0" dirty="0">
                <a:effectLst/>
                <a:highlight>
                  <a:srgbClr val="FFFFFF"/>
                </a:highlight>
                <a:latin typeface="system-ui"/>
              </a:rPr>
              <a:t>X</a:t>
            </a:r>
            <a:r>
              <a:rPr lang="zh-CN" altLang="en-US" b="0" i="0" dirty="0">
                <a:effectLst/>
                <a:highlight>
                  <a:srgbClr val="FFFFFF"/>
                </a:highlight>
                <a:latin typeface="system-ui"/>
              </a:rPr>
              <a:t>。。。所以</a:t>
            </a:r>
            <a:r>
              <a:rPr lang="en-US" altLang="zh-CN" b="0" i="0" dirty="0">
                <a:effectLst/>
                <a:highlight>
                  <a:srgbClr val="FFFFFF"/>
                </a:highlight>
                <a:latin typeface="system-ui"/>
              </a:rPr>
              <a:t>Alice</a:t>
            </a:r>
            <a:r>
              <a:rPr lang="zh-CN" altLang="en-US" b="0" i="0" dirty="0">
                <a:effectLst/>
                <a:highlight>
                  <a:srgbClr val="FFFFFF"/>
                </a:highlight>
                <a:latin typeface="system-ui"/>
              </a:rPr>
              <a:t>只是设置了交易并且释放了交易。</a:t>
            </a:r>
            <a:endParaRPr lang="en-US" altLang="zh-CN" b="0" i="0" dirty="0">
              <a:solidFill>
                <a:srgbClr val="262626"/>
              </a:solidFill>
              <a:effectLst/>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4FA08E93-BEF3-4485-8C8A-40031EE2E40A}" type="slidenum">
              <a:rPr lang="zh-CN" altLang="en-US" smtClean="0"/>
              <a:t>9</a:t>
            </a:fld>
            <a:endParaRPr lang="zh-CN" altLang="en-US"/>
          </a:p>
        </p:txBody>
      </p:sp>
    </p:spTree>
    <p:extLst>
      <p:ext uri="{BB962C8B-B14F-4D97-AF65-F5344CB8AC3E}">
        <p14:creationId xmlns:p14="http://schemas.microsoft.com/office/powerpoint/2010/main" val="1494829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页">
    <p:spTree>
      <p:nvGrpSpPr>
        <p:cNvPr id="1" name=""/>
        <p:cNvGrpSpPr/>
        <p:nvPr/>
      </p:nvGrpSpPr>
      <p:grpSpPr>
        <a:xfrm>
          <a:off x="0" y="0"/>
          <a:ext cx="0" cy="0"/>
          <a:chOff x="0" y="0"/>
          <a:chExt cx="0" cy="0"/>
        </a:xfrm>
      </p:grpSpPr>
      <p:sp>
        <p:nvSpPr>
          <p:cNvPr id="11" name="任意形状 10">
            <a:extLst>
              <a:ext uri="{FF2B5EF4-FFF2-40B4-BE49-F238E27FC236}">
                <a16:creationId xmlns:a16="http://schemas.microsoft.com/office/drawing/2014/main" id="{BFC45864-C744-F4E9-58D0-C9A105AEFAB7}"/>
              </a:ext>
            </a:extLst>
          </p:cNvPr>
          <p:cNvSpPr/>
          <p:nvPr userDrawn="1"/>
        </p:nvSpPr>
        <p:spPr>
          <a:xfrm flipH="1">
            <a:off x="9494996" y="0"/>
            <a:ext cx="2697004" cy="6858000"/>
          </a:xfrm>
          <a:custGeom>
            <a:avLst/>
            <a:gdLst>
              <a:gd name="connsiteX0" fmla="*/ 1440000 w 2697004"/>
              <a:gd name="connsiteY0" fmla="*/ 0 h 6858000"/>
              <a:gd name="connsiteX1" fmla="*/ 1437004 w 2697004"/>
              <a:gd name="connsiteY1" fmla="*/ 0 h 6858000"/>
              <a:gd name="connsiteX2" fmla="*/ 0 w 2697004"/>
              <a:gd name="connsiteY2" fmla="*/ 0 h 6858000"/>
              <a:gd name="connsiteX3" fmla="*/ 0 w 2697004"/>
              <a:gd name="connsiteY3" fmla="*/ 6858000 h 6858000"/>
              <a:gd name="connsiteX4" fmla="*/ 1437004 w 2697004"/>
              <a:gd name="connsiteY4" fmla="*/ 6858000 h 6858000"/>
              <a:gd name="connsiteX5" fmla="*/ 1440000 w 2697004"/>
              <a:gd name="connsiteY5" fmla="*/ 6858000 h 6858000"/>
              <a:gd name="connsiteX6" fmla="*/ 2697004 w 2697004"/>
              <a:gd name="connsiteY6" fmla="*/ 6858000 h 6858000"/>
              <a:gd name="connsiteX7" fmla="*/ 1440000 w 2697004"/>
              <a:gd name="connsiteY7" fmla="*/ 163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7004" h="6858000">
                <a:moveTo>
                  <a:pt x="1440000" y="0"/>
                </a:moveTo>
                <a:lnTo>
                  <a:pt x="1437004" y="0"/>
                </a:lnTo>
                <a:lnTo>
                  <a:pt x="0" y="0"/>
                </a:lnTo>
                <a:lnTo>
                  <a:pt x="0" y="6858000"/>
                </a:lnTo>
                <a:lnTo>
                  <a:pt x="1437004" y="6858000"/>
                </a:lnTo>
                <a:lnTo>
                  <a:pt x="1440000" y="6858000"/>
                </a:lnTo>
                <a:lnTo>
                  <a:pt x="2697004" y="6858000"/>
                </a:lnTo>
                <a:lnTo>
                  <a:pt x="1440000" y="16307"/>
                </a:lnTo>
                <a:close/>
              </a:path>
            </a:pathLst>
          </a:custGeom>
          <a:gradFill>
            <a:gsLst>
              <a:gs pos="0">
                <a:srgbClr val="115740"/>
              </a:gs>
              <a:gs pos="100000">
                <a:srgbClr val="04255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12" name="图片 11" descr="卡通人物&#10;&#10;描述已自动生成">
            <a:extLst>
              <a:ext uri="{FF2B5EF4-FFF2-40B4-BE49-F238E27FC236}">
                <a16:creationId xmlns:a16="http://schemas.microsoft.com/office/drawing/2014/main" id="{470C04D0-D2C4-D1E9-27E1-6291A8932FD5}"/>
              </a:ext>
            </a:extLst>
          </p:cNvPr>
          <p:cNvPicPr>
            <a:picLocks noChangeAspect="1"/>
          </p:cNvPicPr>
          <p:nvPr userDrawn="1"/>
        </p:nvPicPr>
        <p:blipFill>
          <a:blip r:embed="rId2"/>
          <a:stretch>
            <a:fillRect/>
          </a:stretch>
        </p:blipFill>
        <p:spPr>
          <a:xfrm>
            <a:off x="9768276" y="6033141"/>
            <a:ext cx="2160000" cy="678857"/>
          </a:xfrm>
          <a:prstGeom prst="rect">
            <a:avLst/>
          </a:prstGeom>
        </p:spPr>
      </p:pic>
      <p:grpSp>
        <p:nvGrpSpPr>
          <p:cNvPr id="6" name="组合 5">
            <a:extLst>
              <a:ext uri="{FF2B5EF4-FFF2-40B4-BE49-F238E27FC236}">
                <a16:creationId xmlns:a16="http://schemas.microsoft.com/office/drawing/2014/main" id="{CFE9F10A-5370-026B-05F6-F0A868B2BE6E}"/>
              </a:ext>
            </a:extLst>
          </p:cNvPr>
          <p:cNvGrpSpPr/>
          <p:nvPr userDrawn="1"/>
        </p:nvGrpSpPr>
        <p:grpSpPr>
          <a:xfrm>
            <a:off x="216627" y="762000"/>
            <a:ext cx="174705" cy="468000"/>
            <a:chOff x="616226" y="911087"/>
            <a:chExt cx="174705" cy="468000"/>
          </a:xfrm>
        </p:grpSpPr>
        <p:sp>
          <p:nvSpPr>
            <p:cNvPr id="7" name="矩形 6">
              <a:extLst>
                <a:ext uri="{FF2B5EF4-FFF2-40B4-BE49-F238E27FC236}">
                  <a16:creationId xmlns:a16="http://schemas.microsoft.com/office/drawing/2014/main" id="{C8CAA646-B0B7-C9F6-5F8D-FEB5BD575ABA}"/>
                </a:ext>
              </a:extLst>
            </p:cNvPr>
            <p:cNvSpPr/>
            <p:nvPr userDrawn="1"/>
          </p:nvSpPr>
          <p:spPr>
            <a:xfrm>
              <a:off x="616226" y="911087"/>
              <a:ext cx="72000" cy="468000"/>
            </a:xfrm>
            <a:prstGeom prst="rect">
              <a:avLst/>
            </a:prstGeom>
            <a:solidFill>
              <a:srgbClr val="04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3901F7E-A3B4-5AEE-ADBE-F620D4AB4D72}"/>
                </a:ext>
              </a:extLst>
            </p:cNvPr>
            <p:cNvSpPr/>
            <p:nvPr userDrawn="1"/>
          </p:nvSpPr>
          <p:spPr>
            <a:xfrm>
              <a:off x="718931" y="911087"/>
              <a:ext cx="72000" cy="468000"/>
            </a:xfrm>
            <a:prstGeom prst="rect">
              <a:avLst/>
            </a:prstGeom>
            <a:solidFill>
              <a:srgbClr val="1157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标题 1">
            <a:extLst>
              <a:ext uri="{FF2B5EF4-FFF2-40B4-BE49-F238E27FC236}">
                <a16:creationId xmlns:a16="http://schemas.microsoft.com/office/drawing/2014/main" id="{4471038B-41C6-3A2C-4B10-0A06A08A49E9}"/>
              </a:ext>
            </a:extLst>
          </p:cNvPr>
          <p:cNvSpPr>
            <a:spLocks noGrp="1"/>
          </p:cNvSpPr>
          <p:nvPr>
            <p:ph type="title"/>
          </p:nvPr>
        </p:nvSpPr>
        <p:spPr>
          <a:xfrm>
            <a:off x="438600" y="761999"/>
            <a:ext cx="10080000" cy="954107"/>
          </a:xfrm>
        </p:spPr>
        <p:txBody>
          <a:bodyPr>
            <a:noAutofit/>
          </a:bodyPr>
          <a:lstStyle>
            <a:lvl1pPr algn="ctr">
              <a:lnSpc>
                <a:spcPct val="110000"/>
              </a:lnSpc>
              <a:defRPr sz="2500" b="1">
                <a:solidFill>
                  <a:schemeClr val="tx1"/>
                </a:solidFill>
                <a:latin typeface="Alibaba PuHuiTi 3.0 55 Regular" pitchFamily="18" charset="-122"/>
                <a:ea typeface="Alibaba PuHuiTi 3.0 55 Regular" pitchFamily="18" charset="-122"/>
                <a:cs typeface="Alibaba PuHuiTi 3.0 55 Regular" pitchFamily="18" charset="-122"/>
              </a:defRPr>
            </a:lvl1pPr>
          </a:lstStyle>
          <a:p>
            <a:r>
              <a:rPr kumimoji="1" lang="zh-CN" altLang="en-US" dirty="0"/>
              <a:t>单击此处编辑母版标题样式</a:t>
            </a:r>
          </a:p>
        </p:txBody>
      </p:sp>
      <p:sp>
        <p:nvSpPr>
          <p:cNvPr id="21" name="文本占位符 20">
            <a:extLst>
              <a:ext uri="{FF2B5EF4-FFF2-40B4-BE49-F238E27FC236}">
                <a16:creationId xmlns:a16="http://schemas.microsoft.com/office/drawing/2014/main" id="{5A63A846-0885-847B-0C1A-C952E406BD30}"/>
              </a:ext>
            </a:extLst>
          </p:cNvPr>
          <p:cNvSpPr>
            <a:spLocks noGrp="1"/>
          </p:cNvSpPr>
          <p:nvPr>
            <p:ph type="body" sz="quarter" idx="10"/>
          </p:nvPr>
        </p:nvSpPr>
        <p:spPr>
          <a:xfrm>
            <a:off x="438599" y="5079141"/>
            <a:ext cx="10079999" cy="954000"/>
          </a:xfrm>
        </p:spPr>
        <p:txBody>
          <a:bodyPr lIns="90000" anchor="ctr" anchorCtr="0">
            <a:normAutofit/>
          </a:bodyPr>
          <a:lstStyle>
            <a:lvl1pPr marL="0" indent="0" algn="ctr">
              <a:lnSpc>
                <a:spcPct val="100000"/>
              </a:lnSpc>
              <a:buFontTx/>
              <a:buNone/>
              <a:defRPr lang="zh-CN" altLang="en-US" sz="2000" b="1" dirty="0" smtClean="0">
                <a:latin typeface="Alibaba PuHuiTi 3.0 55 Regular" pitchFamily="18" charset="-122"/>
                <a:ea typeface="Alibaba PuHuiTi 3.0 55 Regular" pitchFamily="18" charset="-122"/>
                <a:cs typeface="Alibaba PuHuiTi 3.0 55 Regular" pitchFamily="18" charset="-122"/>
              </a:defRPr>
            </a:lvl1pPr>
            <a:lvl4pPr marL="1371600" indent="0">
              <a:buNone/>
              <a:defRPr/>
            </a:lvl4pPr>
            <a:lvl5pPr marL="1828800" indent="0">
              <a:buNone/>
              <a:defRPr/>
            </a:lvl5pPr>
          </a:lstStyle>
          <a:p>
            <a:pPr lvl="0"/>
            <a:r>
              <a:rPr kumimoji="1" lang="zh-CN" altLang="en-US" dirty="0"/>
              <a:t>单击此处编辑母版文本样式</a:t>
            </a:r>
          </a:p>
        </p:txBody>
      </p:sp>
    </p:spTree>
    <p:extLst>
      <p:ext uri="{BB962C8B-B14F-4D97-AF65-F5344CB8AC3E}">
        <p14:creationId xmlns:p14="http://schemas.microsoft.com/office/powerpoint/2010/main" val="956208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E97E250-DDD6-5982-D476-149BABA29D9A}"/>
              </a:ext>
            </a:extLst>
          </p:cNvPr>
          <p:cNvSpPr txBox="1"/>
          <p:nvPr userDrawn="1"/>
        </p:nvSpPr>
        <p:spPr>
          <a:xfrm>
            <a:off x="19879" y="-19878"/>
            <a:ext cx="119270" cy="169277"/>
          </a:xfrm>
          <a:prstGeom prst="rect">
            <a:avLst/>
          </a:prstGeom>
          <a:noFill/>
        </p:spPr>
        <p:txBody>
          <a:bodyPr wrap="square" rtlCol="0">
            <a:spAutoFit/>
          </a:bodyPr>
          <a:lstStyle/>
          <a:p>
            <a:pPr algn="l"/>
            <a:r>
              <a:rPr lang="zh-CN" altLang="en-US" sz="1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rPr>
              <a:t>作者</a:t>
            </a:r>
            <a:r>
              <a:rPr lang="en-US" altLang="zh-CN" sz="1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rPr>
              <a:t>:</a:t>
            </a:r>
            <a:r>
              <a:rPr lang="zh-CN" altLang="en-US" sz="1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rPr>
              <a:t>滕婷</a:t>
            </a:r>
          </a:p>
        </p:txBody>
      </p:sp>
      <p:sp>
        <p:nvSpPr>
          <p:cNvPr id="2" name="文本框 1">
            <a:extLst>
              <a:ext uri="{FF2B5EF4-FFF2-40B4-BE49-F238E27FC236}">
                <a16:creationId xmlns:a16="http://schemas.microsoft.com/office/drawing/2014/main" id="{17EFD05E-1B7D-2B86-B00A-AF3A5902BD05}"/>
              </a:ext>
            </a:extLst>
          </p:cNvPr>
          <p:cNvSpPr txBox="1"/>
          <p:nvPr userDrawn="1"/>
        </p:nvSpPr>
        <p:spPr>
          <a:xfrm>
            <a:off x="0" y="-19878"/>
            <a:ext cx="706056" cy="107722"/>
          </a:xfrm>
          <a:prstGeom prst="rect">
            <a:avLst/>
          </a:prstGeom>
          <a:noFill/>
        </p:spPr>
        <p:txBody>
          <a:bodyPr wrap="square" rtlCol="0">
            <a:spAutoFit/>
          </a:bodyPr>
          <a:lstStyle/>
          <a:p>
            <a:pPr algn="l"/>
            <a:r>
              <a:rPr lang="zh-CN" altLang="en-US" sz="100" b="1" dirty="0">
                <a:solidFill>
                  <a:schemeClr val="bg1"/>
                </a:solidFill>
                <a:latin typeface="微软雅黑" panose="020B0503020204020204" pitchFamily="34" charset="-122"/>
                <a:ea typeface="微软雅黑" panose="020B0503020204020204" pitchFamily="34" charset="-122"/>
                <a:cs typeface="OPPOSans R" panose="00020600040101010101" pitchFamily="18" charset="-122"/>
              </a:rPr>
              <a:t>木卫林专属</a:t>
            </a:r>
          </a:p>
        </p:txBody>
      </p:sp>
    </p:spTree>
  </p:cSld>
  <p:clrMap bg1="lt1" tx1="dk1" bg2="lt2" tx2="dk2" accent1="accent1" accent2="accent2" accent3="accent3" accent4="accent4" accent5="accent5" accent6="accent6" hlink="hlink" folHlink="folHlink"/>
  <p:sldLayoutIdLst>
    <p:sldLayoutId id="2147483655" r:id="rId1"/>
    <p:sldLayoutId id="2147483660" r:id="rId2"/>
    <p:sldLayoutId id="2147483663" r:id="rId3"/>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8.svg"/><Relationship Id="rId4" Type="http://schemas.openxmlformats.org/officeDocument/2006/relationships/image" Target="../media/image4.sv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7.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image" Target="../media/image4.svg"/><Relationship Id="rId9" Type="http://schemas.openxmlformats.org/officeDocument/2006/relationships/image" Target="../media/image5.png"/><Relationship Id="rId1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7.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image" Target="../media/image4.svg"/><Relationship Id="rId9" Type="http://schemas.openxmlformats.org/officeDocument/2006/relationships/image" Target="../media/image5.png"/><Relationship Id="rId1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8.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7.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image" Target="../media/image4.svg"/><Relationship Id="rId9" Type="http://schemas.openxmlformats.org/officeDocument/2006/relationships/image" Target="../media/image5.png"/><Relationship Id="rId1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7.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image" Target="../media/image4.svg"/><Relationship Id="rId9" Type="http://schemas.openxmlformats.org/officeDocument/2006/relationships/image" Target="../media/image5.png"/><Relationship Id="rId1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5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3.svg"/><Relationship Id="rId4" Type="http://schemas.openxmlformats.org/officeDocument/2006/relationships/image" Target="../media/image4.sv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6.svg"/><Relationship Id="rId10" Type="http://schemas.openxmlformats.org/officeDocument/2006/relationships/image" Target="../media/image13.svg"/><Relationship Id="rId4" Type="http://schemas.openxmlformats.org/officeDocument/2006/relationships/image" Target="../media/image4.svg"/><Relationship Id="rId9" Type="http://schemas.openxmlformats.org/officeDocument/2006/relationships/image" Target="../media/image12.png"/><Relationship Id="rId1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6.svg"/><Relationship Id="rId10" Type="http://schemas.openxmlformats.org/officeDocument/2006/relationships/image" Target="../media/image13.svg"/><Relationship Id="rId4" Type="http://schemas.openxmlformats.org/officeDocument/2006/relationships/image" Target="../media/image4.svg"/><Relationship Id="rId9" Type="http://schemas.openxmlformats.org/officeDocument/2006/relationships/image" Target="../media/image12.png"/><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8.png"/><Relationship Id="rId5" Type="http://schemas.openxmlformats.org/officeDocument/2006/relationships/image" Target="../media/image5.png"/><Relationship Id="rId15" Type="http://schemas.openxmlformats.org/officeDocument/2006/relationships/image" Target="../media/image16.svg"/><Relationship Id="rId10" Type="http://schemas.openxmlformats.org/officeDocument/2006/relationships/image" Target="../media/image13.svg"/><Relationship Id="rId4" Type="http://schemas.openxmlformats.org/officeDocument/2006/relationships/image" Target="../media/image4.svg"/><Relationship Id="rId9" Type="http://schemas.openxmlformats.org/officeDocument/2006/relationships/image" Target="../media/image12.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4.sv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4.svg"/><Relationship Id="rId9" Type="http://schemas.openxmlformats.org/officeDocument/2006/relationships/image" Target="../media/image32.png"/><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7.png"/><Relationship Id="rId7" Type="http://schemas.openxmlformats.org/officeDocument/2006/relationships/image" Target="../media/image4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50.png"/><Relationship Id="rId5" Type="http://schemas.openxmlformats.org/officeDocument/2006/relationships/image" Target="../media/image40.png"/><Relationship Id="rId10"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80.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0.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54.png"/><Relationship Id="rId4" Type="http://schemas.openxmlformats.org/officeDocument/2006/relationships/image" Target="../media/image500.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6.png"/><Relationship Id="rId3" Type="http://schemas.openxmlformats.org/officeDocument/2006/relationships/image" Target="../media/image190.png"/><Relationship Id="rId7" Type="http://schemas.openxmlformats.org/officeDocument/2006/relationships/image" Target="../media/image400.png"/><Relationship Id="rId12"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540.png"/><Relationship Id="rId5" Type="http://schemas.openxmlformats.org/officeDocument/2006/relationships/image" Target="../media/image40.png"/><Relationship Id="rId10" Type="http://schemas.openxmlformats.org/officeDocument/2006/relationships/image" Target="../media/image430.png"/><Relationship Id="rId4" Type="http://schemas.openxmlformats.org/officeDocument/2006/relationships/image" Target="../media/image200.png"/><Relationship Id="rId9" Type="http://schemas.openxmlformats.org/officeDocument/2006/relationships/image" Target="../media/image420.pn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63.png"/><Relationship Id="rId5" Type="http://schemas.openxmlformats.org/officeDocument/2006/relationships/image" Target="../media/image40.png"/><Relationship Id="rId10"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4.svg"/><Relationship Id="rId9" Type="http://schemas.openxmlformats.org/officeDocument/2006/relationships/image" Target="../media/image70.png"/><Relationship Id="rId1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78.png"/><Relationship Id="rId5" Type="http://schemas.openxmlformats.org/officeDocument/2006/relationships/image" Target="../media/image5.png"/><Relationship Id="rId10" Type="http://schemas.openxmlformats.org/officeDocument/2006/relationships/image" Target="../media/image77.png"/><Relationship Id="rId4" Type="http://schemas.openxmlformats.org/officeDocument/2006/relationships/image" Target="../media/image4.svg"/><Relationship Id="rId9" Type="http://schemas.openxmlformats.org/officeDocument/2006/relationships/image" Target="../media/image760.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0.png"/><Relationship Id="rId18" Type="http://schemas.openxmlformats.org/officeDocument/2006/relationships/image" Target="../media/image86.png"/><Relationship Id="rId3" Type="http://schemas.openxmlformats.org/officeDocument/2006/relationships/image" Target="../media/image3.png"/><Relationship Id="rId7" Type="http://schemas.openxmlformats.org/officeDocument/2006/relationships/image" Target="../media/image6.svg"/><Relationship Id="rId12" Type="http://schemas.openxmlformats.org/officeDocument/2006/relationships/image" Target="../media/image82.png"/><Relationship Id="rId17" Type="http://schemas.openxmlformats.org/officeDocument/2006/relationships/image" Target="../media/image85.png"/><Relationship Id="rId2" Type="http://schemas.openxmlformats.org/officeDocument/2006/relationships/notesSlide" Target="../notesSlides/notesSlide34.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1.png"/><Relationship Id="rId5" Type="http://schemas.openxmlformats.org/officeDocument/2006/relationships/image" Target="../media/image79.png"/><Relationship Id="rId15" Type="http://schemas.openxmlformats.org/officeDocument/2006/relationships/image" Target="../media/image83.png"/><Relationship Id="rId10" Type="http://schemas.openxmlformats.org/officeDocument/2006/relationships/image" Target="../media/image80.png"/><Relationship Id="rId19" Type="http://schemas.openxmlformats.org/officeDocument/2006/relationships/image" Target="../media/image87.png"/><Relationship Id="rId4" Type="http://schemas.openxmlformats.org/officeDocument/2006/relationships/image" Target="../media/image4.svg"/><Relationship Id="rId9" Type="http://schemas.openxmlformats.org/officeDocument/2006/relationships/image" Target="../media/image8.svg"/><Relationship Id="rId14" Type="http://schemas.openxmlformats.org/officeDocument/2006/relationships/image" Target="../media/image41.svg"/></Relationships>
</file>

<file path=ppt/slides/_rels/slide3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41.svg"/><Relationship Id="rId18" Type="http://schemas.openxmlformats.org/officeDocument/2006/relationships/image" Target="../media/image96.png"/><Relationship Id="rId3" Type="http://schemas.openxmlformats.org/officeDocument/2006/relationships/image" Target="../media/image3.png"/><Relationship Id="rId21" Type="http://schemas.openxmlformats.org/officeDocument/2006/relationships/image" Target="../media/image99.png"/><Relationship Id="rId7" Type="http://schemas.openxmlformats.org/officeDocument/2006/relationships/image" Target="../media/image7.png"/><Relationship Id="rId12" Type="http://schemas.openxmlformats.org/officeDocument/2006/relationships/image" Target="../media/image40.png"/><Relationship Id="rId17" Type="http://schemas.openxmlformats.org/officeDocument/2006/relationships/image" Target="../media/image95.png"/><Relationship Id="rId2" Type="http://schemas.openxmlformats.org/officeDocument/2006/relationships/notesSlide" Target="../notesSlides/notesSlide35.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91.png"/><Relationship Id="rId5" Type="http://schemas.openxmlformats.org/officeDocument/2006/relationships/image" Target="../media/image5.png"/><Relationship Id="rId15" Type="http://schemas.openxmlformats.org/officeDocument/2006/relationships/image" Target="../media/image93.png"/><Relationship Id="rId10" Type="http://schemas.openxmlformats.org/officeDocument/2006/relationships/image" Target="../media/image90.png"/><Relationship Id="rId19" Type="http://schemas.openxmlformats.org/officeDocument/2006/relationships/image" Target="../media/image97.png"/><Relationship Id="rId4" Type="http://schemas.openxmlformats.org/officeDocument/2006/relationships/image" Target="../media/image4.svg"/><Relationship Id="rId9" Type="http://schemas.openxmlformats.org/officeDocument/2006/relationships/image" Target="../media/image89.png"/><Relationship Id="rId1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41.svg"/></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C39D2C-A49B-E49D-3E01-BCCF78841B10}"/>
              </a:ext>
            </a:extLst>
          </p:cNvPr>
          <p:cNvSpPr>
            <a:spLocks noGrp="1"/>
          </p:cNvSpPr>
          <p:nvPr>
            <p:ph type="title"/>
          </p:nvPr>
        </p:nvSpPr>
        <p:spPr>
          <a:xfrm>
            <a:off x="438600" y="854763"/>
            <a:ext cx="10080000" cy="954107"/>
          </a:xfrm>
        </p:spPr>
        <p:txBody>
          <a:bodyPr/>
          <a:lstStyle/>
          <a:p>
            <a:r>
              <a:rPr kumimoji="1" lang="en-US" altLang="zh-CN" sz="2500" b="1" dirty="0"/>
              <a:t>Lockable Signatures for Blockchains:</a:t>
            </a:r>
            <a:br>
              <a:rPr kumimoji="1" lang="en-US" altLang="zh-CN" sz="2500" b="1" dirty="0"/>
            </a:br>
            <a:r>
              <a:rPr kumimoji="1" lang="en-US" altLang="zh-CN" sz="2500" b="1" dirty="0"/>
              <a:t> Scriptless Scripts for All Signatures</a:t>
            </a:r>
            <a:r>
              <a:rPr kumimoji="1" lang="en" altLang="zh-CN" sz="2500" b="1" dirty="0"/>
              <a:t> </a:t>
            </a:r>
            <a:r>
              <a:rPr kumimoji="1" lang="en" altLang="zh-CN" sz="2500" b="1" dirty="0">
                <a:solidFill>
                  <a:srgbClr val="115740"/>
                </a:solidFill>
              </a:rPr>
              <a:t>(IEEE S&amp;P ’</a:t>
            </a:r>
            <a:r>
              <a:rPr kumimoji="1" lang="en-US" altLang="zh-CN" sz="2500" dirty="0">
                <a:solidFill>
                  <a:srgbClr val="115740"/>
                </a:solidFill>
              </a:rPr>
              <a:t>21</a:t>
            </a:r>
            <a:r>
              <a:rPr kumimoji="1" lang="en" altLang="zh-CN" sz="2500" b="1" dirty="0">
                <a:solidFill>
                  <a:srgbClr val="115740"/>
                </a:solidFill>
              </a:rPr>
              <a:t>)</a:t>
            </a:r>
            <a:endParaRPr kumimoji="1" lang="zh-CN" altLang="en-US" sz="2500" dirty="0">
              <a:solidFill>
                <a:srgbClr val="115740"/>
              </a:solidFill>
            </a:endParaRPr>
          </a:p>
        </p:txBody>
      </p:sp>
      <p:grpSp>
        <p:nvGrpSpPr>
          <p:cNvPr id="6" name="组合 5">
            <a:extLst>
              <a:ext uri="{FF2B5EF4-FFF2-40B4-BE49-F238E27FC236}">
                <a16:creationId xmlns:a16="http://schemas.microsoft.com/office/drawing/2014/main" id="{14849A69-CE4D-1350-B925-927B89E09BF8}"/>
              </a:ext>
            </a:extLst>
          </p:cNvPr>
          <p:cNvGrpSpPr/>
          <p:nvPr/>
        </p:nvGrpSpPr>
        <p:grpSpPr>
          <a:xfrm>
            <a:off x="2853326" y="2477869"/>
            <a:ext cx="5266148" cy="2555117"/>
            <a:chOff x="2632149" y="2120065"/>
            <a:chExt cx="5266148" cy="2555117"/>
          </a:xfrm>
        </p:grpSpPr>
        <p:pic>
          <p:nvPicPr>
            <p:cNvPr id="4" name="图片 3">
              <a:extLst>
                <a:ext uri="{FF2B5EF4-FFF2-40B4-BE49-F238E27FC236}">
                  <a16:creationId xmlns:a16="http://schemas.microsoft.com/office/drawing/2014/main" id="{F5815F11-A63B-C61D-CE8A-73C65137C5DD}"/>
                </a:ext>
              </a:extLst>
            </p:cNvPr>
            <p:cNvPicPr>
              <a:picLocks noChangeAspect="1"/>
            </p:cNvPicPr>
            <p:nvPr/>
          </p:nvPicPr>
          <p:blipFill rotWithShape="1">
            <a:blip r:embed="rId3"/>
            <a:srcRect l="1" r="49841"/>
            <a:stretch/>
          </p:blipFill>
          <p:spPr>
            <a:xfrm>
              <a:off x="2632149" y="2120065"/>
              <a:ext cx="5266148" cy="1308935"/>
            </a:xfrm>
            <a:prstGeom prst="rect">
              <a:avLst/>
            </a:prstGeom>
          </p:spPr>
        </p:pic>
        <p:pic>
          <p:nvPicPr>
            <p:cNvPr id="5" name="图片 4">
              <a:extLst>
                <a:ext uri="{FF2B5EF4-FFF2-40B4-BE49-F238E27FC236}">
                  <a16:creationId xmlns:a16="http://schemas.microsoft.com/office/drawing/2014/main" id="{D61FCA91-227E-E292-6743-D4630B7AF7CC}"/>
                </a:ext>
              </a:extLst>
            </p:cNvPr>
            <p:cNvPicPr>
              <a:picLocks noChangeAspect="1"/>
            </p:cNvPicPr>
            <p:nvPr/>
          </p:nvPicPr>
          <p:blipFill rotWithShape="1">
            <a:blip r:embed="rId3"/>
            <a:srcRect l="53396" r="1"/>
            <a:stretch/>
          </p:blipFill>
          <p:spPr>
            <a:xfrm>
              <a:off x="2769704" y="3366247"/>
              <a:ext cx="4892919" cy="1308935"/>
            </a:xfrm>
            <a:prstGeom prst="rect">
              <a:avLst/>
            </a:prstGeom>
          </p:spPr>
        </p:pic>
      </p:grpSp>
    </p:spTree>
    <p:extLst>
      <p:ext uri="{BB962C8B-B14F-4D97-AF65-F5344CB8AC3E}">
        <p14:creationId xmlns:p14="http://schemas.microsoft.com/office/powerpoint/2010/main" val="1360111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1854993" y="1126946"/>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3" name="组合 2">
            <a:extLst>
              <a:ext uri="{FF2B5EF4-FFF2-40B4-BE49-F238E27FC236}">
                <a16:creationId xmlns:a16="http://schemas.microsoft.com/office/drawing/2014/main" id="{5F5BBF24-A323-B2F3-A999-DB4A4CC2EE7D}"/>
              </a:ext>
            </a:extLst>
          </p:cNvPr>
          <p:cNvGrpSpPr/>
          <p:nvPr/>
        </p:nvGrpSpPr>
        <p:grpSpPr>
          <a:xfrm>
            <a:off x="4796851" y="1188501"/>
            <a:ext cx="914400" cy="1343434"/>
            <a:chOff x="2590534" y="2001681"/>
            <a:chExt cx="914400" cy="1343434"/>
          </a:xfrm>
        </p:grpSpPr>
        <p:pic>
          <p:nvPicPr>
            <p:cNvPr id="6" name="图形 5" descr="用户 纯色填充">
              <a:extLst>
                <a:ext uri="{FF2B5EF4-FFF2-40B4-BE49-F238E27FC236}">
                  <a16:creationId xmlns:a16="http://schemas.microsoft.com/office/drawing/2014/main" id="{BD21D7AA-8450-D095-E9AF-D6F2C1AA8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0" name="文本框 9">
              <a:extLst>
                <a:ext uri="{FF2B5EF4-FFF2-40B4-BE49-F238E27FC236}">
                  <a16:creationId xmlns:a16="http://schemas.microsoft.com/office/drawing/2014/main" id="{096854A2-487C-89C6-C6E7-D7F07B2F9664}"/>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1" name="组合 10">
            <a:extLst>
              <a:ext uri="{FF2B5EF4-FFF2-40B4-BE49-F238E27FC236}">
                <a16:creationId xmlns:a16="http://schemas.microsoft.com/office/drawing/2014/main" id="{CE1D9BA5-DE33-37D1-6443-06BBF7647B22}"/>
              </a:ext>
            </a:extLst>
          </p:cNvPr>
          <p:cNvGrpSpPr/>
          <p:nvPr/>
        </p:nvGrpSpPr>
        <p:grpSpPr>
          <a:xfrm>
            <a:off x="7749642" y="1188501"/>
            <a:ext cx="914400" cy="1343434"/>
            <a:chOff x="2590534" y="2001681"/>
            <a:chExt cx="914400" cy="1343434"/>
          </a:xfrm>
        </p:grpSpPr>
        <p:pic>
          <p:nvPicPr>
            <p:cNvPr id="12" name="图形 11" descr="用户 纯色填充">
              <a:extLst>
                <a:ext uri="{FF2B5EF4-FFF2-40B4-BE49-F238E27FC236}">
                  <a16:creationId xmlns:a16="http://schemas.microsoft.com/office/drawing/2014/main" id="{19817631-026F-7E9E-1553-83CFDC2F1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9" name="文本框 18">
              <a:extLst>
                <a:ext uri="{FF2B5EF4-FFF2-40B4-BE49-F238E27FC236}">
                  <a16:creationId xmlns:a16="http://schemas.microsoft.com/office/drawing/2014/main" id="{A4B42EBB-1BA2-38C4-83F6-EF9DFB3A6087}"/>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10713364" y="1126946"/>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6" name="组合 15">
            <a:extLst>
              <a:ext uri="{FF2B5EF4-FFF2-40B4-BE49-F238E27FC236}">
                <a16:creationId xmlns:a16="http://schemas.microsoft.com/office/drawing/2014/main" id="{E6ABE307-59AA-D44E-DF42-48FC5581997D}"/>
              </a:ext>
            </a:extLst>
          </p:cNvPr>
          <p:cNvGrpSpPr/>
          <p:nvPr/>
        </p:nvGrpSpPr>
        <p:grpSpPr>
          <a:xfrm>
            <a:off x="2869686" y="1726293"/>
            <a:ext cx="1826873" cy="397788"/>
            <a:chOff x="2869686" y="3085543"/>
            <a:chExt cx="1826873" cy="397788"/>
          </a:xfrm>
        </p:grpSpPr>
        <p:cxnSp>
          <p:nvCxnSpPr>
            <p:cNvPr id="37" name="直线箭头连接符 36">
              <a:extLst>
                <a:ext uri="{FF2B5EF4-FFF2-40B4-BE49-F238E27FC236}">
                  <a16:creationId xmlns:a16="http://schemas.microsoft.com/office/drawing/2014/main" id="{5B8F1499-EA17-066B-8D49-533A91833ED2}"/>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A208C27-7529-95AB-CAB3-FCB406314B6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FF08F37C-D621-B134-B2A9-DA0833EB6E5F}"/>
              </a:ext>
            </a:extLst>
          </p:cNvPr>
          <p:cNvGrpSpPr/>
          <p:nvPr/>
        </p:nvGrpSpPr>
        <p:grpSpPr>
          <a:xfrm>
            <a:off x="5840337" y="1726293"/>
            <a:ext cx="1826873" cy="397788"/>
            <a:chOff x="5840337" y="3085543"/>
            <a:chExt cx="1826873" cy="397788"/>
          </a:xfrm>
        </p:grpSpPr>
        <p:cxnSp>
          <p:nvCxnSpPr>
            <p:cNvPr id="40" name="直线箭头连接符 39">
              <a:extLst>
                <a:ext uri="{FF2B5EF4-FFF2-40B4-BE49-F238E27FC236}">
                  <a16:creationId xmlns:a16="http://schemas.microsoft.com/office/drawing/2014/main" id="{FBFED062-A8DE-6FA2-F906-DD8BECB42C4C}"/>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A015D90-E4FD-E034-7393-14BDA0B80D84}"/>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5535517-8C25-DD7D-5849-7A2EF26AEF8C}"/>
              </a:ext>
            </a:extLst>
          </p:cNvPr>
          <p:cNvGrpSpPr/>
          <p:nvPr/>
        </p:nvGrpSpPr>
        <p:grpSpPr>
          <a:xfrm>
            <a:off x="8886491" y="1726293"/>
            <a:ext cx="1826873" cy="397788"/>
            <a:chOff x="8886491" y="3085543"/>
            <a:chExt cx="1826873" cy="397788"/>
          </a:xfrm>
        </p:grpSpPr>
        <p:cxnSp>
          <p:nvCxnSpPr>
            <p:cNvPr id="41" name="直线箭头连接符 40">
              <a:extLst>
                <a:ext uri="{FF2B5EF4-FFF2-40B4-BE49-F238E27FC236}">
                  <a16:creationId xmlns:a16="http://schemas.microsoft.com/office/drawing/2014/main" id="{94545EA4-7AA9-BFCA-2A85-317882F81DEF}"/>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80AA990-F214-6C6A-3532-FA318A155564}"/>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pic>
        <p:nvPicPr>
          <p:cNvPr id="18" name="图形 17" descr="旧钥匙 纯色填充">
            <a:extLst>
              <a:ext uri="{FF2B5EF4-FFF2-40B4-BE49-F238E27FC236}">
                <a16:creationId xmlns:a16="http://schemas.microsoft.com/office/drawing/2014/main" id="{A5FEDCB3-5327-0550-7B25-95C81072A8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469849">
            <a:off x="10358600" y="5788224"/>
            <a:ext cx="672667" cy="672667"/>
          </a:xfrm>
          <a:prstGeom prst="rect">
            <a:avLst/>
          </a:prstGeom>
        </p:spPr>
      </p:pic>
      <p:grpSp>
        <p:nvGrpSpPr>
          <p:cNvPr id="21" name="组合 20">
            <a:extLst>
              <a:ext uri="{FF2B5EF4-FFF2-40B4-BE49-F238E27FC236}">
                <a16:creationId xmlns:a16="http://schemas.microsoft.com/office/drawing/2014/main" id="{988AA19B-3131-AB11-0295-D85E1747BD07}"/>
              </a:ext>
            </a:extLst>
          </p:cNvPr>
          <p:cNvGrpSpPr/>
          <p:nvPr/>
        </p:nvGrpSpPr>
        <p:grpSpPr>
          <a:xfrm>
            <a:off x="2306220" y="2812592"/>
            <a:ext cx="3466431" cy="536364"/>
            <a:chOff x="1800362" y="3747436"/>
            <a:chExt cx="3466431" cy="536364"/>
          </a:xfrm>
        </p:grpSpPr>
        <p:grpSp>
          <p:nvGrpSpPr>
            <p:cNvPr id="22" name="组合 21">
              <a:extLst>
                <a:ext uri="{FF2B5EF4-FFF2-40B4-BE49-F238E27FC236}">
                  <a16:creationId xmlns:a16="http://schemas.microsoft.com/office/drawing/2014/main" id="{3D445A07-166D-5DA2-C1BC-87C2E916A432}"/>
                </a:ext>
              </a:extLst>
            </p:cNvPr>
            <p:cNvGrpSpPr/>
            <p:nvPr/>
          </p:nvGrpSpPr>
          <p:grpSpPr>
            <a:xfrm>
              <a:off x="1800362" y="3747436"/>
              <a:ext cx="611353" cy="510002"/>
              <a:chOff x="5638800" y="2971800"/>
              <a:chExt cx="1095632" cy="914400"/>
            </a:xfrm>
          </p:grpSpPr>
          <p:pic>
            <p:nvPicPr>
              <p:cNvPr id="25" name="图形 24" descr="合同 纯色填充">
                <a:extLst>
                  <a:ext uri="{FF2B5EF4-FFF2-40B4-BE49-F238E27FC236}">
                    <a16:creationId xmlns:a16="http://schemas.microsoft.com/office/drawing/2014/main" id="{9FC3A205-8BC8-DE86-2ED0-8DF72B3F63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971800"/>
                <a:ext cx="914400" cy="914400"/>
              </a:xfrm>
              <a:prstGeom prst="rect">
                <a:avLst/>
              </a:prstGeom>
            </p:spPr>
          </p:pic>
          <p:pic>
            <p:nvPicPr>
              <p:cNvPr id="26" name="图形 25" descr="笔 纯色填充">
                <a:extLst>
                  <a:ext uri="{FF2B5EF4-FFF2-40B4-BE49-F238E27FC236}">
                    <a16:creationId xmlns:a16="http://schemas.microsoft.com/office/drawing/2014/main" id="{EC70F533-9F28-AD99-F705-FEDBBAC08D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9992907-B1E5-D310-FC01-93A0D29745C9}"/>
                    </a:ext>
                  </a:extLst>
                </p:cNvPr>
                <p:cNvSpPr txBox="1"/>
                <p:nvPr/>
              </p:nvSpPr>
              <p:spPr>
                <a:xfrm>
                  <a:off x="2168252" y="3976023"/>
                  <a:ext cx="3098541"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h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zh-CN" altLang="en-US"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𝟐</m:t>
                      </m:r>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400" b="1" i="1" smtClean="0">
                          <a:solidFill>
                            <a:srgbClr val="92D050"/>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19992907-B1E5-D310-FC01-93A0D29745C9}"/>
                    </a:ext>
                  </a:extLst>
                </p:cNvPr>
                <p:cNvSpPr txBox="1">
                  <a:spLocks noRot="1" noChangeAspect="1" noMove="1" noResize="1" noEditPoints="1" noAdjustHandles="1" noChangeArrowheads="1" noChangeShapeType="1" noTextEdit="1"/>
                </p:cNvSpPr>
                <p:nvPr/>
              </p:nvSpPr>
              <p:spPr>
                <a:xfrm>
                  <a:off x="2168252" y="3976023"/>
                  <a:ext cx="3098541" cy="307777"/>
                </a:xfrm>
                <a:prstGeom prst="rect">
                  <a:avLst/>
                </a:prstGeom>
                <a:blipFill>
                  <a:blip r:embed="rId11"/>
                  <a:stretch>
                    <a:fillRect l="-816" t="-4000" b="-20000"/>
                  </a:stretch>
                </a:blipFill>
              </p:spPr>
              <p:txBody>
                <a:bodyPr/>
                <a:lstStyle/>
                <a:p>
                  <a:r>
                    <a:rPr lang="zh-CN" altLang="en-US">
                      <a:noFill/>
                    </a:rPr>
                    <a:t> </a:t>
                  </a:r>
                </a:p>
              </p:txBody>
            </p:sp>
          </mc:Fallback>
        </mc:AlternateContent>
      </p:grpSp>
      <p:grpSp>
        <p:nvGrpSpPr>
          <p:cNvPr id="28" name="组合 27">
            <a:extLst>
              <a:ext uri="{FF2B5EF4-FFF2-40B4-BE49-F238E27FC236}">
                <a16:creationId xmlns:a16="http://schemas.microsoft.com/office/drawing/2014/main" id="{5D64FC12-F144-AA7F-CA4A-67F356BE14C2}"/>
              </a:ext>
            </a:extLst>
          </p:cNvPr>
          <p:cNvGrpSpPr/>
          <p:nvPr/>
        </p:nvGrpSpPr>
        <p:grpSpPr>
          <a:xfrm>
            <a:off x="5254051" y="3900364"/>
            <a:ext cx="3260798" cy="536364"/>
            <a:chOff x="1800362" y="3747436"/>
            <a:chExt cx="3260798" cy="536364"/>
          </a:xfrm>
        </p:grpSpPr>
        <p:grpSp>
          <p:nvGrpSpPr>
            <p:cNvPr id="29" name="组合 28">
              <a:extLst>
                <a:ext uri="{FF2B5EF4-FFF2-40B4-BE49-F238E27FC236}">
                  <a16:creationId xmlns:a16="http://schemas.microsoft.com/office/drawing/2014/main" id="{DD98594A-EBFA-D662-919A-BD7CD48082C7}"/>
                </a:ext>
              </a:extLst>
            </p:cNvPr>
            <p:cNvGrpSpPr/>
            <p:nvPr/>
          </p:nvGrpSpPr>
          <p:grpSpPr>
            <a:xfrm>
              <a:off x="1800362" y="3747436"/>
              <a:ext cx="611353" cy="510002"/>
              <a:chOff x="5638800" y="2971800"/>
              <a:chExt cx="1095632" cy="914400"/>
            </a:xfrm>
          </p:grpSpPr>
          <p:pic>
            <p:nvPicPr>
              <p:cNvPr id="31" name="图形 30" descr="合同 纯色填充">
                <a:extLst>
                  <a:ext uri="{FF2B5EF4-FFF2-40B4-BE49-F238E27FC236}">
                    <a16:creationId xmlns:a16="http://schemas.microsoft.com/office/drawing/2014/main" id="{78E33E61-B073-2169-A433-212FBF862B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971800"/>
                <a:ext cx="914400" cy="914400"/>
              </a:xfrm>
              <a:prstGeom prst="rect">
                <a:avLst/>
              </a:prstGeom>
            </p:spPr>
          </p:pic>
          <p:pic>
            <p:nvPicPr>
              <p:cNvPr id="32" name="图形 31" descr="笔 纯色填充">
                <a:extLst>
                  <a:ext uri="{FF2B5EF4-FFF2-40B4-BE49-F238E27FC236}">
                    <a16:creationId xmlns:a16="http://schemas.microsoft.com/office/drawing/2014/main" id="{42E2182D-53BA-D1B5-47DA-83705E29C8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2F192569-75D2-CAAC-EF0B-96827DFC2019}"/>
                    </a:ext>
                  </a:extLst>
                </p:cNvPr>
                <p:cNvSpPr txBox="1"/>
                <p:nvPr/>
              </p:nvSpPr>
              <p:spPr>
                <a:xfrm>
                  <a:off x="2168252" y="3976023"/>
                  <a:ext cx="2892908"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h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2F192569-75D2-CAAC-EF0B-96827DFC2019}"/>
                    </a:ext>
                  </a:extLst>
                </p:cNvPr>
                <p:cNvSpPr txBox="1">
                  <a:spLocks noRot="1" noChangeAspect="1" noMove="1" noResize="1" noEditPoints="1" noAdjustHandles="1" noChangeArrowheads="1" noChangeShapeType="1" noTextEdit="1"/>
                </p:cNvSpPr>
                <p:nvPr/>
              </p:nvSpPr>
              <p:spPr>
                <a:xfrm>
                  <a:off x="2168252" y="3976023"/>
                  <a:ext cx="2892908" cy="307777"/>
                </a:xfrm>
                <a:prstGeom prst="rect">
                  <a:avLst/>
                </a:prstGeom>
                <a:blipFill>
                  <a:blip r:embed="rId12"/>
                  <a:stretch>
                    <a:fillRect l="-437" b="-19231"/>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E13D777E-880D-85DD-24E2-8D05FF3226C8}"/>
              </a:ext>
            </a:extLst>
          </p:cNvPr>
          <p:cNvGrpSpPr/>
          <p:nvPr/>
        </p:nvGrpSpPr>
        <p:grpSpPr>
          <a:xfrm>
            <a:off x="8209112" y="4972283"/>
            <a:ext cx="2925000" cy="536364"/>
            <a:chOff x="1800362" y="3747436"/>
            <a:chExt cx="2925000" cy="536364"/>
          </a:xfrm>
        </p:grpSpPr>
        <p:grpSp>
          <p:nvGrpSpPr>
            <p:cNvPr id="35" name="组合 34">
              <a:extLst>
                <a:ext uri="{FF2B5EF4-FFF2-40B4-BE49-F238E27FC236}">
                  <a16:creationId xmlns:a16="http://schemas.microsoft.com/office/drawing/2014/main" id="{8CB362EE-27B1-4FB3-05F5-4FDE66EE97DB}"/>
                </a:ext>
              </a:extLst>
            </p:cNvPr>
            <p:cNvGrpSpPr/>
            <p:nvPr/>
          </p:nvGrpSpPr>
          <p:grpSpPr>
            <a:xfrm>
              <a:off x="1800362" y="3747436"/>
              <a:ext cx="611353" cy="510002"/>
              <a:chOff x="5638800" y="2971800"/>
              <a:chExt cx="1095632" cy="914400"/>
            </a:xfrm>
          </p:grpSpPr>
          <p:pic>
            <p:nvPicPr>
              <p:cNvPr id="45" name="图形 44" descr="合同 纯色填充">
                <a:extLst>
                  <a:ext uri="{FF2B5EF4-FFF2-40B4-BE49-F238E27FC236}">
                    <a16:creationId xmlns:a16="http://schemas.microsoft.com/office/drawing/2014/main" id="{7F6E4D33-2B02-57D3-16C2-9D43C3D23E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971800"/>
                <a:ext cx="914400" cy="914400"/>
              </a:xfrm>
              <a:prstGeom prst="rect">
                <a:avLst/>
              </a:prstGeom>
            </p:spPr>
          </p:pic>
          <p:pic>
            <p:nvPicPr>
              <p:cNvPr id="46" name="图形 45" descr="笔 纯色填充">
                <a:extLst>
                  <a:ext uri="{FF2B5EF4-FFF2-40B4-BE49-F238E27FC236}">
                    <a16:creationId xmlns:a16="http://schemas.microsoft.com/office/drawing/2014/main" id="{25990D56-EC9A-A6EA-1EE6-24900C3850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F2547CB-2F8D-CC64-1FDE-A448D1B760F0}"/>
                    </a:ext>
                  </a:extLst>
                </p:cNvPr>
                <p:cNvSpPr txBox="1"/>
                <p:nvPr/>
              </p:nvSpPr>
              <p:spPr>
                <a:xfrm>
                  <a:off x="2168252" y="3976023"/>
                  <a:ext cx="2557110"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h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5F2547CB-2F8D-CC64-1FDE-A448D1B760F0}"/>
                    </a:ext>
                  </a:extLst>
                </p:cNvPr>
                <p:cNvSpPr txBox="1">
                  <a:spLocks noRot="1" noChangeAspect="1" noMove="1" noResize="1" noEditPoints="1" noAdjustHandles="1" noChangeArrowheads="1" noChangeShapeType="1" noTextEdit="1"/>
                </p:cNvSpPr>
                <p:nvPr/>
              </p:nvSpPr>
              <p:spPr>
                <a:xfrm>
                  <a:off x="2168252" y="3976023"/>
                  <a:ext cx="2557110" cy="307777"/>
                </a:xfrm>
                <a:prstGeom prst="rect">
                  <a:avLst/>
                </a:prstGeom>
                <a:blipFill>
                  <a:blip r:embed="rId13"/>
                  <a:stretch>
                    <a:fillRect l="-990" t="-4000" b="-20000"/>
                  </a:stretch>
                </a:blipFill>
              </p:spPr>
              <p:txBody>
                <a:bodyPr/>
                <a:lstStyle/>
                <a:p>
                  <a:r>
                    <a:rPr lang="zh-CN" altLang="en-US">
                      <a:noFill/>
                    </a:rPr>
                    <a:t> </a:t>
                  </a:r>
                </a:p>
              </p:txBody>
            </p:sp>
          </mc:Fallback>
        </mc:AlternateContent>
      </p:grpSp>
      <p:sp>
        <p:nvSpPr>
          <p:cNvPr id="2" name="文本框 1">
            <a:extLst>
              <a:ext uri="{FF2B5EF4-FFF2-40B4-BE49-F238E27FC236}">
                <a16:creationId xmlns:a16="http://schemas.microsoft.com/office/drawing/2014/main" id="{7E077469-5591-2091-C20B-B82CDD5A9BB0}"/>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HTLC[Poon&amp;Dryja'16]</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3445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1854993" y="1126946"/>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3" name="组合 2">
            <a:extLst>
              <a:ext uri="{FF2B5EF4-FFF2-40B4-BE49-F238E27FC236}">
                <a16:creationId xmlns:a16="http://schemas.microsoft.com/office/drawing/2014/main" id="{5F5BBF24-A323-B2F3-A999-DB4A4CC2EE7D}"/>
              </a:ext>
            </a:extLst>
          </p:cNvPr>
          <p:cNvGrpSpPr/>
          <p:nvPr/>
        </p:nvGrpSpPr>
        <p:grpSpPr>
          <a:xfrm>
            <a:off x="4796851" y="1188501"/>
            <a:ext cx="914400" cy="1343434"/>
            <a:chOff x="2590534" y="2001681"/>
            <a:chExt cx="914400" cy="1343434"/>
          </a:xfrm>
        </p:grpSpPr>
        <p:pic>
          <p:nvPicPr>
            <p:cNvPr id="6" name="图形 5" descr="用户 纯色填充">
              <a:extLst>
                <a:ext uri="{FF2B5EF4-FFF2-40B4-BE49-F238E27FC236}">
                  <a16:creationId xmlns:a16="http://schemas.microsoft.com/office/drawing/2014/main" id="{BD21D7AA-8450-D095-E9AF-D6F2C1AA8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0" name="文本框 9">
              <a:extLst>
                <a:ext uri="{FF2B5EF4-FFF2-40B4-BE49-F238E27FC236}">
                  <a16:creationId xmlns:a16="http://schemas.microsoft.com/office/drawing/2014/main" id="{096854A2-487C-89C6-C6E7-D7F07B2F9664}"/>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1" name="组合 10">
            <a:extLst>
              <a:ext uri="{FF2B5EF4-FFF2-40B4-BE49-F238E27FC236}">
                <a16:creationId xmlns:a16="http://schemas.microsoft.com/office/drawing/2014/main" id="{CE1D9BA5-DE33-37D1-6443-06BBF7647B22}"/>
              </a:ext>
            </a:extLst>
          </p:cNvPr>
          <p:cNvGrpSpPr/>
          <p:nvPr/>
        </p:nvGrpSpPr>
        <p:grpSpPr>
          <a:xfrm>
            <a:off x="7749642" y="1188501"/>
            <a:ext cx="914400" cy="1343434"/>
            <a:chOff x="2590534" y="2001681"/>
            <a:chExt cx="914400" cy="1343434"/>
          </a:xfrm>
        </p:grpSpPr>
        <p:pic>
          <p:nvPicPr>
            <p:cNvPr id="12" name="图形 11" descr="用户 纯色填充">
              <a:extLst>
                <a:ext uri="{FF2B5EF4-FFF2-40B4-BE49-F238E27FC236}">
                  <a16:creationId xmlns:a16="http://schemas.microsoft.com/office/drawing/2014/main" id="{19817631-026F-7E9E-1553-83CFDC2F1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9" name="文本框 18">
              <a:extLst>
                <a:ext uri="{FF2B5EF4-FFF2-40B4-BE49-F238E27FC236}">
                  <a16:creationId xmlns:a16="http://schemas.microsoft.com/office/drawing/2014/main" id="{A4B42EBB-1BA2-38C4-83F6-EF9DFB3A6087}"/>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10713364" y="1126946"/>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6" name="组合 15">
            <a:extLst>
              <a:ext uri="{FF2B5EF4-FFF2-40B4-BE49-F238E27FC236}">
                <a16:creationId xmlns:a16="http://schemas.microsoft.com/office/drawing/2014/main" id="{E6ABE307-59AA-D44E-DF42-48FC5581997D}"/>
              </a:ext>
            </a:extLst>
          </p:cNvPr>
          <p:cNvGrpSpPr/>
          <p:nvPr/>
        </p:nvGrpSpPr>
        <p:grpSpPr>
          <a:xfrm>
            <a:off x="2869686" y="1726293"/>
            <a:ext cx="1826873" cy="397788"/>
            <a:chOff x="2869686" y="3085543"/>
            <a:chExt cx="1826873" cy="397788"/>
          </a:xfrm>
        </p:grpSpPr>
        <p:cxnSp>
          <p:nvCxnSpPr>
            <p:cNvPr id="37" name="直线箭头连接符 36">
              <a:extLst>
                <a:ext uri="{FF2B5EF4-FFF2-40B4-BE49-F238E27FC236}">
                  <a16:creationId xmlns:a16="http://schemas.microsoft.com/office/drawing/2014/main" id="{5B8F1499-EA17-066B-8D49-533A91833ED2}"/>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A208C27-7529-95AB-CAB3-FCB406314B6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FF08F37C-D621-B134-B2A9-DA0833EB6E5F}"/>
              </a:ext>
            </a:extLst>
          </p:cNvPr>
          <p:cNvGrpSpPr/>
          <p:nvPr/>
        </p:nvGrpSpPr>
        <p:grpSpPr>
          <a:xfrm>
            <a:off x="5840337" y="1726293"/>
            <a:ext cx="1826873" cy="397788"/>
            <a:chOff x="5840337" y="3085543"/>
            <a:chExt cx="1826873" cy="397788"/>
          </a:xfrm>
        </p:grpSpPr>
        <p:cxnSp>
          <p:nvCxnSpPr>
            <p:cNvPr id="40" name="直线箭头连接符 39">
              <a:extLst>
                <a:ext uri="{FF2B5EF4-FFF2-40B4-BE49-F238E27FC236}">
                  <a16:creationId xmlns:a16="http://schemas.microsoft.com/office/drawing/2014/main" id="{FBFED062-A8DE-6FA2-F906-DD8BECB42C4C}"/>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A015D90-E4FD-E034-7393-14BDA0B80D84}"/>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5535517-8C25-DD7D-5849-7A2EF26AEF8C}"/>
              </a:ext>
            </a:extLst>
          </p:cNvPr>
          <p:cNvGrpSpPr/>
          <p:nvPr/>
        </p:nvGrpSpPr>
        <p:grpSpPr>
          <a:xfrm>
            <a:off x="8886491" y="1726293"/>
            <a:ext cx="1826873" cy="397788"/>
            <a:chOff x="8886491" y="3085543"/>
            <a:chExt cx="1826873" cy="397788"/>
          </a:xfrm>
        </p:grpSpPr>
        <p:cxnSp>
          <p:nvCxnSpPr>
            <p:cNvPr id="41" name="直线箭头连接符 40">
              <a:extLst>
                <a:ext uri="{FF2B5EF4-FFF2-40B4-BE49-F238E27FC236}">
                  <a16:creationId xmlns:a16="http://schemas.microsoft.com/office/drawing/2014/main" id="{94545EA4-7AA9-BFCA-2A85-317882F81DEF}"/>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80AA990-F214-6C6A-3532-FA318A155564}"/>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pic>
        <p:nvPicPr>
          <p:cNvPr id="18" name="图形 17" descr="旧钥匙 纯色填充">
            <a:extLst>
              <a:ext uri="{FF2B5EF4-FFF2-40B4-BE49-F238E27FC236}">
                <a16:creationId xmlns:a16="http://schemas.microsoft.com/office/drawing/2014/main" id="{A5FEDCB3-5327-0550-7B25-95C81072A8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469849">
            <a:off x="7413309" y="5111578"/>
            <a:ext cx="672667" cy="672667"/>
          </a:xfrm>
          <a:prstGeom prst="rect">
            <a:avLst/>
          </a:prstGeom>
        </p:spPr>
      </p:pic>
      <p:pic>
        <p:nvPicPr>
          <p:cNvPr id="21" name="图形 20" descr="徽章勾号 1 纯色填充">
            <a:extLst>
              <a:ext uri="{FF2B5EF4-FFF2-40B4-BE49-F238E27FC236}">
                <a16:creationId xmlns:a16="http://schemas.microsoft.com/office/drawing/2014/main" id="{078EDD0B-1B11-28F0-6B87-1C68250222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5186" y="4764411"/>
            <a:ext cx="457200" cy="457200"/>
          </a:xfrm>
          <a:prstGeom prst="rect">
            <a:avLst/>
          </a:prstGeom>
        </p:spPr>
      </p:pic>
      <p:grpSp>
        <p:nvGrpSpPr>
          <p:cNvPr id="22" name="组合 21">
            <a:extLst>
              <a:ext uri="{FF2B5EF4-FFF2-40B4-BE49-F238E27FC236}">
                <a16:creationId xmlns:a16="http://schemas.microsoft.com/office/drawing/2014/main" id="{4015D57E-F5ED-6D30-521E-51A0159B0C25}"/>
              </a:ext>
            </a:extLst>
          </p:cNvPr>
          <p:cNvGrpSpPr/>
          <p:nvPr/>
        </p:nvGrpSpPr>
        <p:grpSpPr>
          <a:xfrm>
            <a:off x="2306220" y="2812592"/>
            <a:ext cx="3466431" cy="536364"/>
            <a:chOff x="1800362" y="3747436"/>
            <a:chExt cx="3466431" cy="536364"/>
          </a:xfrm>
        </p:grpSpPr>
        <p:grpSp>
          <p:nvGrpSpPr>
            <p:cNvPr id="24" name="组合 23">
              <a:extLst>
                <a:ext uri="{FF2B5EF4-FFF2-40B4-BE49-F238E27FC236}">
                  <a16:creationId xmlns:a16="http://schemas.microsoft.com/office/drawing/2014/main" id="{0BCAB73A-F3AD-A4DE-FBCA-050ACDB393C8}"/>
                </a:ext>
              </a:extLst>
            </p:cNvPr>
            <p:cNvGrpSpPr/>
            <p:nvPr/>
          </p:nvGrpSpPr>
          <p:grpSpPr>
            <a:xfrm>
              <a:off x="1800362" y="3747436"/>
              <a:ext cx="611353" cy="510002"/>
              <a:chOff x="5638800" y="2971800"/>
              <a:chExt cx="1095632" cy="914400"/>
            </a:xfrm>
          </p:grpSpPr>
          <p:pic>
            <p:nvPicPr>
              <p:cNvPr id="26" name="图形 25" descr="合同 纯色填充">
                <a:extLst>
                  <a:ext uri="{FF2B5EF4-FFF2-40B4-BE49-F238E27FC236}">
                    <a16:creationId xmlns:a16="http://schemas.microsoft.com/office/drawing/2014/main" id="{0889B288-A83D-B1D7-B3E0-D3C793250C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28" name="图形 27" descr="笔 纯色填充">
                <a:extLst>
                  <a:ext uri="{FF2B5EF4-FFF2-40B4-BE49-F238E27FC236}">
                    <a16:creationId xmlns:a16="http://schemas.microsoft.com/office/drawing/2014/main" id="{E306F283-D0F1-1D0B-8D90-3A55FB9CAC7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AC98487-01F5-170C-921B-175C132D3492}"/>
                    </a:ext>
                  </a:extLst>
                </p:cNvPr>
                <p:cNvSpPr txBox="1"/>
                <p:nvPr/>
              </p:nvSpPr>
              <p:spPr>
                <a:xfrm>
                  <a:off x="2168252" y="3976023"/>
                  <a:ext cx="3098541"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h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zh-CN" altLang="en-US"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𝟐</m:t>
                      </m:r>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400" b="1" i="1" smtClean="0">
                          <a:solidFill>
                            <a:srgbClr val="92D050"/>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5AC98487-01F5-170C-921B-175C132D3492}"/>
                    </a:ext>
                  </a:extLst>
                </p:cNvPr>
                <p:cNvSpPr txBox="1">
                  <a:spLocks noRot="1" noChangeAspect="1" noMove="1" noResize="1" noEditPoints="1" noAdjustHandles="1" noChangeArrowheads="1" noChangeShapeType="1" noTextEdit="1"/>
                </p:cNvSpPr>
                <p:nvPr/>
              </p:nvSpPr>
              <p:spPr>
                <a:xfrm>
                  <a:off x="2168252" y="3976023"/>
                  <a:ext cx="3098541" cy="307777"/>
                </a:xfrm>
                <a:prstGeom prst="rect">
                  <a:avLst/>
                </a:prstGeom>
                <a:blipFill>
                  <a:blip r:embed="rId13"/>
                  <a:stretch>
                    <a:fillRect l="-816" t="-4000" b="-20000"/>
                  </a:stretch>
                </a:blipFill>
              </p:spPr>
              <p:txBody>
                <a:bodyPr/>
                <a:lstStyle/>
                <a:p>
                  <a:r>
                    <a:rPr lang="zh-CN" altLang="en-US">
                      <a:noFill/>
                    </a:rPr>
                    <a:t> </a:t>
                  </a:r>
                </a:p>
              </p:txBody>
            </p:sp>
          </mc:Fallback>
        </mc:AlternateContent>
      </p:grpSp>
      <p:grpSp>
        <p:nvGrpSpPr>
          <p:cNvPr id="29" name="组合 28">
            <a:extLst>
              <a:ext uri="{FF2B5EF4-FFF2-40B4-BE49-F238E27FC236}">
                <a16:creationId xmlns:a16="http://schemas.microsoft.com/office/drawing/2014/main" id="{6945558B-51CE-B1E5-3FE6-078F7502A3AF}"/>
              </a:ext>
            </a:extLst>
          </p:cNvPr>
          <p:cNvGrpSpPr/>
          <p:nvPr/>
        </p:nvGrpSpPr>
        <p:grpSpPr>
          <a:xfrm>
            <a:off x="5254051" y="3900364"/>
            <a:ext cx="3260798" cy="536364"/>
            <a:chOff x="1800362" y="3747436"/>
            <a:chExt cx="3260798" cy="536364"/>
          </a:xfrm>
        </p:grpSpPr>
        <p:grpSp>
          <p:nvGrpSpPr>
            <p:cNvPr id="30" name="组合 29">
              <a:extLst>
                <a:ext uri="{FF2B5EF4-FFF2-40B4-BE49-F238E27FC236}">
                  <a16:creationId xmlns:a16="http://schemas.microsoft.com/office/drawing/2014/main" id="{9386C2C4-B45E-BC31-16BC-BFA9B45603C3}"/>
                </a:ext>
              </a:extLst>
            </p:cNvPr>
            <p:cNvGrpSpPr/>
            <p:nvPr/>
          </p:nvGrpSpPr>
          <p:grpSpPr>
            <a:xfrm>
              <a:off x="1800362" y="3747436"/>
              <a:ext cx="611353" cy="510002"/>
              <a:chOff x="5638800" y="2971800"/>
              <a:chExt cx="1095632" cy="914400"/>
            </a:xfrm>
          </p:grpSpPr>
          <p:pic>
            <p:nvPicPr>
              <p:cNvPr id="32" name="图形 31" descr="合同 纯色填充">
                <a:extLst>
                  <a:ext uri="{FF2B5EF4-FFF2-40B4-BE49-F238E27FC236}">
                    <a16:creationId xmlns:a16="http://schemas.microsoft.com/office/drawing/2014/main" id="{5E22F4B7-4F1E-DC55-BB77-4390190202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34" name="图形 33" descr="笔 纯色填充">
                <a:extLst>
                  <a:ext uri="{FF2B5EF4-FFF2-40B4-BE49-F238E27FC236}">
                    <a16:creationId xmlns:a16="http://schemas.microsoft.com/office/drawing/2014/main" id="{4B4D2955-9CAA-CF6B-5B21-90F1906252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7C4D65D-EBEA-14BB-C740-2FF51BE267AD}"/>
                    </a:ext>
                  </a:extLst>
                </p:cNvPr>
                <p:cNvSpPr txBox="1"/>
                <p:nvPr/>
              </p:nvSpPr>
              <p:spPr>
                <a:xfrm>
                  <a:off x="2168252" y="3976023"/>
                  <a:ext cx="2892908"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h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C7C4D65D-EBEA-14BB-C740-2FF51BE267AD}"/>
                    </a:ext>
                  </a:extLst>
                </p:cNvPr>
                <p:cNvSpPr txBox="1">
                  <a:spLocks noRot="1" noChangeAspect="1" noMove="1" noResize="1" noEditPoints="1" noAdjustHandles="1" noChangeArrowheads="1" noChangeShapeType="1" noTextEdit="1"/>
                </p:cNvSpPr>
                <p:nvPr/>
              </p:nvSpPr>
              <p:spPr>
                <a:xfrm>
                  <a:off x="2168252" y="3976023"/>
                  <a:ext cx="2892908" cy="307777"/>
                </a:xfrm>
                <a:prstGeom prst="rect">
                  <a:avLst/>
                </a:prstGeom>
                <a:blipFill>
                  <a:blip r:embed="rId14"/>
                  <a:stretch>
                    <a:fillRect l="-437" b="-19231"/>
                  </a:stretch>
                </a:blipFill>
              </p:spPr>
              <p:txBody>
                <a:bodyPr/>
                <a:lstStyle/>
                <a:p>
                  <a:r>
                    <a:rPr lang="zh-CN" altLang="en-US">
                      <a:noFill/>
                    </a:rPr>
                    <a:t> </a:t>
                  </a:r>
                </a:p>
              </p:txBody>
            </p:sp>
          </mc:Fallback>
        </mc:AlternateContent>
      </p:grpSp>
      <p:grpSp>
        <p:nvGrpSpPr>
          <p:cNvPr id="35" name="组合 34">
            <a:extLst>
              <a:ext uri="{FF2B5EF4-FFF2-40B4-BE49-F238E27FC236}">
                <a16:creationId xmlns:a16="http://schemas.microsoft.com/office/drawing/2014/main" id="{A8A51E75-1AAB-3EFF-7B27-0FED77D45D7D}"/>
              </a:ext>
            </a:extLst>
          </p:cNvPr>
          <p:cNvGrpSpPr/>
          <p:nvPr/>
        </p:nvGrpSpPr>
        <p:grpSpPr>
          <a:xfrm>
            <a:off x="8209112" y="4972283"/>
            <a:ext cx="2925000" cy="536364"/>
            <a:chOff x="1800362" y="3747436"/>
            <a:chExt cx="2925000" cy="536364"/>
          </a:xfrm>
        </p:grpSpPr>
        <p:grpSp>
          <p:nvGrpSpPr>
            <p:cNvPr id="36" name="组合 35">
              <a:extLst>
                <a:ext uri="{FF2B5EF4-FFF2-40B4-BE49-F238E27FC236}">
                  <a16:creationId xmlns:a16="http://schemas.microsoft.com/office/drawing/2014/main" id="{B3D2DC85-4FC7-9DE4-9D8C-F51C0DB42495}"/>
                </a:ext>
              </a:extLst>
            </p:cNvPr>
            <p:cNvGrpSpPr/>
            <p:nvPr/>
          </p:nvGrpSpPr>
          <p:grpSpPr>
            <a:xfrm>
              <a:off x="1800362" y="3747436"/>
              <a:ext cx="611353" cy="510002"/>
              <a:chOff x="5638800" y="2971800"/>
              <a:chExt cx="1095632" cy="914400"/>
            </a:xfrm>
          </p:grpSpPr>
          <p:pic>
            <p:nvPicPr>
              <p:cNvPr id="46" name="图形 45" descr="合同 纯色填充">
                <a:extLst>
                  <a:ext uri="{FF2B5EF4-FFF2-40B4-BE49-F238E27FC236}">
                    <a16:creationId xmlns:a16="http://schemas.microsoft.com/office/drawing/2014/main" id="{5EFB0A0F-BFC4-2028-0817-8C58FD6B3E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47" name="图形 46" descr="笔 纯色填充">
                <a:extLst>
                  <a:ext uri="{FF2B5EF4-FFF2-40B4-BE49-F238E27FC236}">
                    <a16:creationId xmlns:a16="http://schemas.microsoft.com/office/drawing/2014/main" id="{A294D1E6-6BD8-C989-0E8A-72C10ACE25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5F413143-322B-593C-19AB-BAD161138DA1}"/>
                    </a:ext>
                  </a:extLst>
                </p:cNvPr>
                <p:cNvSpPr txBox="1"/>
                <p:nvPr/>
              </p:nvSpPr>
              <p:spPr>
                <a:xfrm>
                  <a:off x="2168252" y="3976023"/>
                  <a:ext cx="2557110"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h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5F413143-322B-593C-19AB-BAD161138DA1}"/>
                    </a:ext>
                  </a:extLst>
                </p:cNvPr>
                <p:cNvSpPr txBox="1">
                  <a:spLocks noRot="1" noChangeAspect="1" noMove="1" noResize="1" noEditPoints="1" noAdjustHandles="1" noChangeArrowheads="1" noChangeShapeType="1" noTextEdit="1"/>
                </p:cNvSpPr>
                <p:nvPr/>
              </p:nvSpPr>
              <p:spPr>
                <a:xfrm>
                  <a:off x="2168252" y="3976023"/>
                  <a:ext cx="2557110" cy="307777"/>
                </a:xfrm>
                <a:prstGeom prst="rect">
                  <a:avLst/>
                </a:prstGeom>
                <a:blipFill>
                  <a:blip r:embed="rId15"/>
                  <a:stretch>
                    <a:fillRect l="-990" t="-4000" b="-20000"/>
                  </a:stretch>
                </a:blipFill>
              </p:spPr>
              <p:txBody>
                <a:bodyPr/>
                <a:lstStyle/>
                <a:p>
                  <a:r>
                    <a:rPr lang="zh-CN" altLang="en-US">
                      <a:noFill/>
                    </a:rPr>
                    <a:t> </a:t>
                  </a:r>
                </a:p>
              </p:txBody>
            </p:sp>
          </mc:Fallback>
        </mc:AlternateContent>
      </p:grpSp>
      <p:sp>
        <p:nvSpPr>
          <p:cNvPr id="2" name="文本框 1">
            <a:extLst>
              <a:ext uri="{FF2B5EF4-FFF2-40B4-BE49-F238E27FC236}">
                <a16:creationId xmlns:a16="http://schemas.microsoft.com/office/drawing/2014/main" id="{68AF10E4-5B54-709C-37BC-D5078D53C858}"/>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HTLC[Poon&amp;Dryja'16]</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48364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1854993" y="1126946"/>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3" name="组合 2">
            <a:extLst>
              <a:ext uri="{FF2B5EF4-FFF2-40B4-BE49-F238E27FC236}">
                <a16:creationId xmlns:a16="http://schemas.microsoft.com/office/drawing/2014/main" id="{5F5BBF24-A323-B2F3-A999-DB4A4CC2EE7D}"/>
              </a:ext>
            </a:extLst>
          </p:cNvPr>
          <p:cNvGrpSpPr/>
          <p:nvPr/>
        </p:nvGrpSpPr>
        <p:grpSpPr>
          <a:xfrm>
            <a:off x="4796851" y="1188501"/>
            <a:ext cx="914400" cy="1343434"/>
            <a:chOff x="2590534" y="2001681"/>
            <a:chExt cx="914400" cy="1343434"/>
          </a:xfrm>
        </p:grpSpPr>
        <p:pic>
          <p:nvPicPr>
            <p:cNvPr id="6" name="图形 5" descr="用户 纯色填充">
              <a:extLst>
                <a:ext uri="{FF2B5EF4-FFF2-40B4-BE49-F238E27FC236}">
                  <a16:creationId xmlns:a16="http://schemas.microsoft.com/office/drawing/2014/main" id="{BD21D7AA-8450-D095-E9AF-D6F2C1AA8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0" name="文本框 9">
              <a:extLst>
                <a:ext uri="{FF2B5EF4-FFF2-40B4-BE49-F238E27FC236}">
                  <a16:creationId xmlns:a16="http://schemas.microsoft.com/office/drawing/2014/main" id="{096854A2-487C-89C6-C6E7-D7F07B2F9664}"/>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1" name="组合 10">
            <a:extLst>
              <a:ext uri="{FF2B5EF4-FFF2-40B4-BE49-F238E27FC236}">
                <a16:creationId xmlns:a16="http://schemas.microsoft.com/office/drawing/2014/main" id="{CE1D9BA5-DE33-37D1-6443-06BBF7647B22}"/>
              </a:ext>
            </a:extLst>
          </p:cNvPr>
          <p:cNvGrpSpPr/>
          <p:nvPr/>
        </p:nvGrpSpPr>
        <p:grpSpPr>
          <a:xfrm>
            <a:off x="7749642" y="1188501"/>
            <a:ext cx="914400" cy="1343434"/>
            <a:chOff x="2590534" y="2001681"/>
            <a:chExt cx="914400" cy="1343434"/>
          </a:xfrm>
        </p:grpSpPr>
        <p:pic>
          <p:nvPicPr>
            <p:cNvPr id="12" name="图形 11" descr="用户 纯色填充">
              <a:extLst>
                <a:ext uri="{FF2B5EF4-FFF2-40B4-BE49-F238E27FC236}">
                  <a16:creationId xmlns:a16="http://schemas.microsoft.com/office/drawing/2014/main" id="{19817631-026F-7E9E-1553-83CFDC2F1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9" name="文本框 18">
              <a:extLst>
                <a:ext uri="{FF2B5EF4-FFF2-40B4-BE49-F238E27FC236}">
                  <a16:creationId xmlns:a16="http://schemas.microsoft.com/office/drawing/2014/main" id="{A4B42EBB-1BA2-38C4-83F6-EF9DFB3A6087}"/>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10713364" y="1126946"/>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6" name="组合 15">
            <a:extLst>
              <a:ext uri="{FF2B5EF4-FFF2-40B4-BE49-F238E27FC236}">
                <a16:creationId xmlns:a16="http://schemas.microsoft.com/office/drawing/2014/main" id="{E6ABE307-59AA-D44E-DF42-48FC5581997D}"/>
              </a:ext>
            </a:extLst>
          </p:cNvPr>
          <p:cNvGrpSpPr/>
          <p:nvPr/>
        </p:nvGrpSpPr>
        <p:grpSpPr>
          <a:xfrm>
            <a:off x="2869686" y="1726293"/>
            <a:ext cx="1826873" cy="397788"/>
            <a:chOff x="2869686" y="3085543"/>
            <a:chExt cx="1826873" cy="397788"/>
          </a:xfrm>
        </p:grpSpPr>
        <p:cxnSp>
          <p:nvCxnSpPr>
            <p:cNvPr id="37" name="直线箭头连接符 36">
              <a:extLst>
                <a:ext uri="{FF2B5EF4-FFF2-40B4-BE49-F238E27FC236}">
                  <a16:creationId xmlns:a16="http://schemas.microsoft.com/office/drawing/2014/main" id="{5B8F1499-EA17-066B-8D49-533A91833ED2}"/>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A208C27-7529-95AB-CAB3-FCB406314B6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FF08F37C-D621-B134-B2A9-DA0833EB6E5F}"/>
              </a:ext>
            </a:extLst>
          </p:cNvPr>
          <p:cNvGrpSpPr/>
          <p:nvPr/>
        </p:nvGrpSpPr>
        <p:grpSpPr>
          <a:xfrm>
            <a:off x="5840337" y="1726293"/>
            <a:ext cx="1826873" cy="397788"/>
            <a:chOff x="5840337" y="3085543"/>
            <a:chExt cx="1826873" cy="397788"/>
          </a:xfrm>
        </p:grpSpPr>
        <p:cxnSp>
          <p:nvCxnSpPr>
            <p:cNvPr id="40" name="直线箭头连接符 39">
              <a:extLst>
                <a:ext uri="{FF2B5EF4-FFF2-40B4-BE49-F238E27FC236}">
                  <a16:creationId xmlns:a16="http://schemas.microsoft.com/office/drawing/2014/main" id="{FBFED062-A8DE-6FA2-F906-DD8BECB42C4C}"/>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A015D90-E4FD-E034-7393-14BDA0B80D84}"/>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5535517-8C25-DD7D-5849-7A2EF26AEF8C}"/>
              </a:ext>
            </a:extLst>
          </p:cNvPr>
          <p:cNvGrpSpPr/>
          <p:nvPr/>
        </p:nvGrpSpPr>
        <p:grpSpPr>
          <a:xfrm>
            <a:off x="8886491" y="1726293"/>
            <a:ext cx="1826873" cy="397788"/>
            <a:chOff x="8886491" y="3085543"/>
            <a:chExt cx="1826873" cy="397788"/>
          </a:xfrm>
        </p:grpSpPr>
        <p:cxnSp>
          <p:nvCxnSpPr>
            <p:cNvPr id="41" name="直线箭头连接符 40">
              <a:extLst>
                <a:ext uri="{FF2B5EF4-FFF2-40B4-BE49-F238E27FC236}">
                  <a16:creationId xmlns:a16="http://schemas.microsoft.com/office/drawing/2014/main" id="{94545EA4-7AA9-BFCA-2A85-317882F81DEF}"/>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80AA990-F214-6C6A-3532-FA318A155564}"/>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pic>
        <p:nvPicPr>
          <p:cNvPr id="18" name="图形 17" descr="旧钥匙 纯色填充">
            <a:extLst>
              <a:ext uri="{FF2B5EF4-FFF2-40B4-BE49-F238E27FC236}">
                <a16:creationId xmlns:a16="http://schemas.microsoft.com/office/drawing/2014/main" id="{A5FEDCB3-5327-0550-7B25-95C81072A8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469849">
            <a:off x="4548065" y="4074032"/>
            <a:ext cx="672667" cy="672667"/>
          </a:xfrm>
          <a:prstGeom prst="rect">
            <a:avLst/>
          </a:prstGeom>
        </p:spPr>
      </p:pic>
      <p:pic>
        <p:nvPicPr>
          <p:cNvPr id="21" name="图形 20" descr="徽章勾号 1 纯色填充">
            <a:extLst>
              <a:ext uri="{FF2B5EF4-FFF2-40B4-BE49-F238E27FC236}">
                <a16:creationId xmlns:a16="http://schemas.microsoft.com/office/drawing/2014/main" id="{078EDD0B-1B11-28F0-6B87-1C68250222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5186" y="4764411"/>
            <a:ext cx="457200" cy="457200"/>
          </a:xfrm>
          <a:prstGeom prst="rect">
            <a:avLst/>
          </a:prstGeom>
        </p:spPr>
      </p:pic>
      <p:pic>
        <p:nvPicPr>
          <p:cNvPr id="20" name="图形 19" descr="徽章勾号 1 纯色填充">
            <a:extLst>
              <a:ext uri="{FF2B5EF4-FFF2-40B4-BE49-F238E27FC236}">
                <a16:creationId xmlns:a16="http://schemas.microsoft.com/office/drawing/2014/main" id="{2F45AE4B-3063-2B26-AF10-5F70CF6DAB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14440" y="3692492"/>
            <a:ext cx="457200" cy="457200"/>
          </a:xfrm>
          <a:prstGeom prst="rect">
            <a:avLst/>
          </a:prstGeom>
        </p:spPr>
      </p:pic>
      <p:grpSp>
        <p:nvGrpSpPr>
          <p:cNvPr id="24" name="组合 23">
            <a:extLst>
              <a:ext uri="{FF2B5EF4-FFF2-40B4-BE49-F238E27FC236}">
                <a16:creationId xmlns:a16="http://schemas.microsoft.com/office/drawing/2014/main" id="{D000BE8F-7890-967E-7BD3-42C6DB8B2874}"/>
              </a:ext>
            </a:extLst>
          </p:cNvPr>
          <p:cNvGrpSpPr/>
          <p:nvPr/>
        </p:nvGrpSpPr>
        <p:grpSpPr>
          <a:xfrm>
            <a:off x="2306220" y="2812592"/>
            <a:ext cx="3466431" cy="536364"/>
            <a:chOff x="1800362" y="3747436"/>
            <a:chExt cx="3466431" cy="536364"/>
          </a:xfrm>
        </p:grpSpPr>
        <p:grpSp>
          <p:nvGrpSpPr>
            <p:cNvPr id="25" name="组合 24">
              <a:extLst>
                <a:ext uri="{FF2B5EF4-FFF2-40B4-BE49-F238E27FC236}">
                  <a16:creationId xmlns:a16="http://schemas.microsoft.com/office/drawing/2014/main" id="{0666F158-4117-C3DD-B59A-681BC167B5ED}"/>
                </a:ext>
              </a:extLst>
            </p:cNvPr>
            <p:cNvGrpSpPr/>
            <p:nvPr/>
          </p:nvGrpSpPr>
          <p:grpSpPr>
            <a:xfrm>
              <a:off x="1800362" y="3747436"/>
              <a:ext cx="611353" cy="510002"/>
              <a:chOff x="5638800" y="2971800"/>
              <a:chExt cx="1095632" cy="914400"/>
            </a:xfrm>
          </p:grpSpPr>
          <p:pic>
            <p:nvPicPr>
              <p:cNvPr id="28" name="图形 27" descr="合同 纯色填充">
                <a:extLst>
                  <a:ext uri="{FF2B5EF4-FFF2-40B4-BE49-F238E27FC236}">
                    <a16:creationId xmlns:a16="http://schemas.microsoft.com/office/drawing/2014/main" id="{7F15CF1D-5D0C-1417-D775-6419E4A816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29" name="图形 28" descr="笔 纯色填充">
                <a:extLst>
                  <a:ext uri="{FF2B5EF4-FFF2-40B4-BE49-F238E27FC236}">
                    <a16:creationId xmlns:a16="http://schemas.microsoft.com/office/drawing/2014/main" id="{ED23CA54-C67E-0B43-8F0B-124B9B9D2A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1DBA32E-E14A-EADB-218C-92420171F406}"/>
                    </a:ext>
                  </a:extLst>
                </p:cNvPr>
                <p:cNvSpPr txBox="1"/>
                <p:nvPr/>
              </p:nvSpPr>
              <p:spPr>
                <a:xfrm>
                  <a:off x="2168252" y="3976023"/>
                  <a:ext cx="3098541"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h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zh-CN" altLang="en-US"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𝟐</m:t>
                      </m:r>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400" b="1" i="1" smtClean="0">
                          <a:solidFill>
                            <a:srgbClr val="92D050"/>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71DBA32E-E14A-EADB-218C-92420171F406}"/>
                    </a:ext>
                  </a:extLst>
                </p:cNvPr>
                <p:cNvSpPr txBox="1">
                  <a:spLocks noRot="1" noChangeAspect="1" noMove="1" noResize="1" noEditPoints="1" noAdjustHandles="1" noChangeArrowheads="1" noChangeShapeType="1" noTextEdit="1"/>
                </p:cNvSpPr>
                <p:nvPr/>
              </p:nvSpPr>
              <p:spPr>
                <a:xfrm>
                  <a:off x="2168252" y="3976023"/>
                  <a:ext cx="3098541" cy="307777"/>
                </a:xfrm>
                <a:prstGeom prst="rect">
                  <a:avLst/>
                </a:prstGeom>
                <a:blipFill>
                  <a:blip r:embed="rId13"/>
                  <a:stretch>
                    <a:fillRect l="-816" t="-4000" b="-20000"/>
                  </a:stretch>
                </a:blipFill>
              </p:spPr>
              <p:txBody>
                <a:bodyPr/>
                <a:lstStyle/>
                <a:p>
                  <a:r>
                    <a:rPr lang="zh-CN" altLang="en-US">
                      <a:noFill/>
                    </a:rPr>
                    <a:t> </a:t>
                  </a:r>
                </a:p>
              </p:txBody>
            </p:sp>
          </mc:Fallback>
        </mc:AlternateContent>
      </p:grpSp>
      <p:grpSp>
        <p:nvGrpSpPr>
          <p:cNvPr id="30" name="组合 29">
            <a:extLst>
              <a:ext uri="{FF2B5EF4-FFF2-40B4-BE49-F238E27FC236}">
                <a16:creationId xmlns:a16="http://schemas.microsoft.com/office/drawing/2014/main" id="{0BBC10A3-6908-6B99-2E8C-C5E463C81A77}"/>
              </a:ext>
            </a:extLst>
          </p:cNvPr>
          <p:cNvGrpSpPr/>
          <p:nvPr/>
        </p:nvGrpSpPr>
        <p:grpSpPr>
          <a:xfrm>
            <a:off x="5254051" y="3900364"/>
            <a:ext cx="3260798" cy="536364"/>
            <a:chOff x="1800362" y="3747436"/>
            <a:chExt cx="3260798" cy="536364"/>
          </a:xfrm>
        </p:grpSpPr>
        <p:grpSp>
          <p:nvGrpSpPr>
            <p:cNvPr id="31" name="组合 30">
              <a:extLst>
                <a:ext uri="{FF2B5EF4-FFF2-40B4-BE49-F238E27FC236}">
                  <a16:creationId xmlns:a16="http://schemas.microsoft.com/office/drawing/2014/main" id="{31F31297-6BD6-0676-E3AD-1AC961D2A7CF}"/>
                </a:ext>
              </a:extLst>
            </p:cNvPr>
            <p:cNvGrpSpPr/>
            <p:nvPr/>
          </p:nvGrpSpPr>
          <p:grpSpPr>
            <a:xfrm>
              <a:off x="1800362" y="3747436"/>
              <a:ext cx="611353" cy="510002"/>
              <a:chOff x="5638800" y="2971800"/>
              <a:chExt cx="1095632" cy="914400"/>
            </a:xfrm>
          </p:grpSpPr>
          <p:pic>
            <p:nvPicPr>
              <p:cNvPr id="34" name="图形 33" descr="合同 纯色填充">
                <a:extLst>
                  <a:ext uri="{FF2B5EF4-FFF2-40B4-BE49-F238E27FC236}">
                    <a16:creationId xmlns:a16="http://schemas.microsoft.com/office/drawing/2014/main" id="{20A120D7-EDBF-B8E4-A372-093E11C60D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35" name="图形 34" descr="笔 纯色填充">
                <a:extLst>
                  <a:ext uri="{FF2B5EF4-FFF2-40B4-BE49-F238E27FC236}">
                    <a16:creationId xmlns:a16="http://schemas.microsoft.com/office/drawing/2014/main" id="{C3073394-820A-BAA5-84F7-21F9003C64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36B8A99-BE4E-0FC6-4049-73C7060AAB4E}"/>
                    </a:ext>
                  </a:extLst>
                </p:cNvPr>
                <p:cNvSpPr txBox="1"/>
                <p:nvPr/>
              </p:nvSpPr>
              <p:spPr>
                <a:xfrm>
                  <a:off x="2168252" y="3976023"/>
                  <a:ext cx="2892908"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h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836B8A99-BE4E-0FC6-4049-73C7060AAB4E}"/>
                    </a:ext>
                  </a:extLst>
                </p:cNvPr>
                <p:cNvSpPr txBox="1">
                  <a:spLocks noRot="1" noChangeAspect="1" noMove="1" noResize="1" noEditPoints="1" noAdjustHandles="1" noChangeArrowheads="1" noChangeShapeType="1" noTextEdit="1"/>
                </p:cNvSpPr>
                <p:nvPr/>
              </p:nvSpPr>
              <p:spPr>
                <a:xfrm>
                  <a:off x="2168252" y="3976023"/>
                  <a:ext cx="2892908" cy="307777"/>
                </a:xfrm>
                <a:prstGeom prst="rect">
                  <a:avLst/>
                </a:prstGeom>
                <a:blipFill>
                  <a:blip r:embed="rId14"/>
                  <a:stretch>
                    <a:fillRect l="-437" b="-19231"/>
                  </a:stretch>
                </a:blipFill>
              </p:spPr>
              <p:txBody>
                <a:bodyPr/>
                <a:lstStyle/>
                <a:p>
                  <a:r>
                    <a:rPr lang="zh-CN" altLang="en-US">
                      <a:noFill/>
                    </a:rPr>
                    <a:t> </a:t>
                  </a:r>
                </a:p>
              </p:txBody>
            </p:sp>
          </mc:Fallback>
        </mc:AlternateContent>
      </p:grpSp>
      <p:grpSp>
        <p:nvGrpSpPr>
          <p:cNvPr id="36" name="组合 35">
            <a:extLst>
              <a:ext uri="{FF2B5EF4-FFF2-40B4-BE49-F238E27FC236}">
                <a16:creationId xmlns:a16="http://schemas.microsoft.com/office/drawing/2014/main" id="{63A35C64-D91C-E4C0-CA76-E3A7C9F48CA6}"/>
              </a:ext>
            </a:extLst>
          </p:cNvPr>
          <p:cNvGrpSpPr/>
          <p:nvPr/>
        </p:nvGrpSpPr>
        <p:grpSpPr>
          <a:xfrm>
            <a:off x="8209112" y="4972283"/>
            <a:ext cx="2925000" cy="536364"/>
            <a:chOff x="1800362" y="3747436"/>
            <a:chExt cx="2925000" cy="536364"/>
          </a:xfrm>
        </p:grpSpPr>
        <p:grpSp>
          <p:nvGrpSpPr>
            <p:cNvPr id="45" name="组合 44">
              <a:extLst>
                <a:ext uri="{FF2B5EF4-FFF2-40B4-BE49-F238E27FC236}">
                  <a16:creationId xmlns:a16="http://schemas.microsoft.com/office/drawing/2014/main" id="{7675D7B6-FDD5-1D82-3B69-E76D74CE3818}"/>
                </a:ext>
              </a:extLst>
            </p:cNvPr>
            <p:cNvGrpSpPr/>
            <p:nvPr/>
          </p:nvGrpSpPr>
          <p:grpSpPr>
            <a:xfrm>
              <a:off x="1800362" y="3747436"/>
              <a:ext cx="611353" cy="510002"/>
              <a:chOff x="5638800" y="2971800"/>
              <a:chExt cx="1095632" cy="914400"/>
            </a:xfrm>
          </p:grpSpPr>
          <p:pic>
            <p:nvPicPr>
              <p:cNvPr id="47" name="图形 46" descr="合同 纯色填充">
                <a:extLst>
                  <a:ext uri="{FF2B5EF4-FFF2-40B4-BE49-F238E27FC236}">
                    <a16:creationId xmlns:a16="http://schemas.microsoft.com/office/drawing/2014/main" id="{787A5281-A29E-CB8C-9F7B-9915A3E475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48" name="图形 47" descr="笔 纯色填充">
                <a:extLst>
                  <a:ext uri="{FF2B5EF4-FFF2-40B4-BE49-F238E27FC236}">
                    <a16:creationId xmlns:a16="http://schemas.microsoft.com/office/drawing/2014/main" id="{55D57625-77BF-54F6-23CA-F98D4D340F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9869B7A-1663-09DC-BA50-58E1F3B13EC2}"/>
                    </a:ext>
                  </a:extLst>
                </p:cNvPr>
                <p:cNvSpPr txBox="1"/>
                <p:nvPr/>
              </p:nvSpPr>
              <p:spPr>
                <a:xfrm>
                  <a:off x="2168252" y="3976023"/>
                  <a:ext cx="2557110"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h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E9869B7A-1663-09DC-BA50-58E1F3B13EC2}"/>
                    </a:ext>
                  </a:extLst>
                </p:cNvPr>
                <p:cNvSpPr txBox="1">
                  <a:spLocks noRot="1" noChangeAspect="1" noMove="1" noResize="1" noEditPoints="1" noAdjustHandles="1" noChangeArrowheads="1" noChangeShapeType="1" noTextEdit="1"/>
                </p:cNvSpPr>
                <p:nvPr/>
              </p:nvSpPr>
              <p:spPr>
                <a:xfrm>
                  <a:off x="2168252" y="3976023"/>
                  <a:ext cx="2557110" cy="307777"/>
                </a:xfrm>
                <a:prstGeom prst="rect">
                  <a:avLst/>
                </a:prstGeom>
                <a:blipFill>
                  <a:blip r:embed="rId15"/>
                  <a:stretch>
                    <a:fillRect l="-990" t="-4000" b="-20000"/>
                  </a:stretch>
                </a:blipFill>
              </p:spPr>
              <p:txBody>
                <a:bodyPr/>
                <a:lstStyle/>
                <a:p>
                  <a:r>
                    <a:rPr lang="zh-CN" altLang="en-US">
                      <a:noFill/>
                    </a:rPr>
                    <a:t> </a:t>
                  </a:r>
                </a:p>
              </p:txBody>
            </p:sp>
          </mc:Fallback>
        </mc:AlternateContent>
      </p:grpSp>
      <p:sp>
        <p:nvSpPr>
          <p:cNvPr id="2" name="文本框 1">
            <a:extLst>
              <a:ext uri="{FF2B5EF4-FFF2-40B4-BE49-F238E27FC236}">
                <a16:creationId xmlns:a16="http://schemas.microsoft.com/office/drawing/2014/main" id="{AD39E714-A788-75CA-0131-F03CB14B29F1}"/>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HTLC[Poon&amp;Dryja'16]</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43648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1854993" y="1126946"/>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3" name="组合 2">
            <a:extLst>
              <a:ext uri="{FF2B5EF4-FFF2-40B4-BE49-F238E27FC236}">
                <a16:creationId xmlns:a16="http://schemas.microsoft.com/office/drawing/2014/main" id="{5F5BBF24-A323-B2F3-A999-DB4A4CC2EE7D}"/>
              </a:ext>
            </a:extLst>
          </p:cNvPr>
          <p:cNvGrpSpPr/>
          <p:nvPr/>
        </p:nvGrpSpPr>
        <p:grpSpPr>
          <a:xfrm>
            <a:off x="4796851" y="1188501"/>
            <a:ext cx="914400" cy="1343434"/>
            <a:chOff x="2590534" y="2001681"/>
            <a:chExt cx="914400" cy="1343434"/>
          </a:xfrm>
        </p:grpSpPr>
        <p:pic>
          <p:nvPicPr>
            <p:cNvPr id="6" name="图形 5" descr="用户 纯色填充">
              <a:extLst>
                <a:ext uri="{FF2B5EF4-FFF2-40B4-BE49-F238E27FC236}">
                  <a16:creationId xmlns:a16="http://schemas.microsoft.com/office/drawing/2014/main" id="{BD21D7AA-8450-D095-E9AF-D6F2C1AA8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0" name="文本框 9">
              <a:extLst>
                <a:ext uri="{FF2B5EF4-FFF2-40B4-BE49-F238E27FC236}">
                  <a16:creationId xmlns:a16="http://schemas.microsoft.com/office/drawing/2014/main" id="{096854A2-487C-89C6-C6E7-D7F07B2F9664}"/>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1" name="组合 10">
            <a:extLst>
              <a:ext uri="{FF2B5EF4-FFF2-40B4-BE49-F238E27FC236}">
                <a16:creationId xmlns:a16="http://schemas.microsoft.com/office/drawing/2014/main" id="{CE1D9BA5-DE33-37D1-6443-06BBF7647B22}"/>
              </a:ext>
            </a:extLst>
          </p:cNvPr>
          <p:cNvGrpSpPr/>
          <p:nvPr/>
        </p:nvGrpSpPr>
        <p:grpSpPr>
          <a:xfrm>
            <a:off x="7749642" y="1188501"/>
            <a:ext cx="914400" cy="1343434"/>
            <a:chOff x="2590534" y="2001681"/>
            <a:chExt cx="914400" cy="1343434"/>
          </a:xfrm>
        </p:grpSpPr>
        <p:pic>
          <p:nvPicPr>
            <p:cNvPr id="12" name="图形 11" descr="用户 纯色填充">
              <a:extLst>
                <a:ext uri="{FF2B5EF4-FFF2-40B4-BE49-F238E27FC236}">
                  <a16:creationId xmlns:a16="http://schemas.microsoft.com/office/drawing/2014/main" id="{19817631-026F-7E9E-1553-83CFDC2F1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9" name="文本框 18">
              <a:extLst>
                <a:ext uri="{FF2B5EF4-FFF2-40B4-BE49-F238E27FC236}">
                  <a16:creationId xmlns:a16="http://schemas.microsoft.com/office/drawing/2014/main" id="{A4B42EBB-1BA2-38C4-83F6-EF9DFB3A6087}"/>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10713364" y="1126946"/>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6" name="组合 15">
            <a:extLst>
              <a:ext uri="{FF2B5EF4-FFF2-40B4-BE49-F238E27FC236}">
                <a16:creationId xmlns:a16="http://schemas.microsoft.com/office/drawing/2014/main" id="{E6ABE307-59AA-D44E-DF42-48FC5581997D}"/>
              </a:ext>
            </a:extLst>
          </p:cNvPr>
          <p:cNvGrpSpPr/>
          <p:nvPr/>
        </p:nvGrpSpPr>
        <p:grpSpPr>
          <a:xfrm>
            <a:off x="2869686" y="1726293"/>
            <a:ext cx="1826873" cy="397788"/>
            <a:chOff x="2869686" y="3085543"/>
            <a:chExt cx="1826873" cy="397788"/>
          </a:xfrm>
        </p:grpSpPr>
        <p:cxnSp>
          <p:nvCxnSpPr>
            <p:cNvPr id="37" name="直线箭头连接符 36">
              <a:extLst>
                <a:ext uri="{FF2B5EF4-FFF2-40B4-BE49-F238E27FC236}">
                  <a16:creationId xmlns:a16="http://schemas.microsoft.com/office/drawing/2014/main" id="{5B8F1499-EA17-066B-8D49-533A91833ED2}"/>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A208C27-7529-95AB-CAB3-FCB406314B6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FF08F37C-D621-B134-B2A9-DA0833EB6E5F}"/>
              </a:ext>
            </a:extLst>
          </p:cNvPr>
          <p:cNvGrpSpPr/>
          <p:nvPr/>
        </p:nvGrpSpPr>
        <p:grpSpPr>
          <a:xfrm>
            <a:off x="5840337" y="1726293"/>
            <a:ext cx="1826873" cy="397788"/>
            <a:chOff x="5840337" y="3085543"/>
            <a:chExt cx="1826873" cy="397788"/>
          </a:xfrm>
        </p:grpSpPr>
        <p:cxnSp>
          <p:nvCxnSpPr>
            <p:cNvPr id="40" name="直线箭头连接符 39">
              <a:extLst>
                <a:ext uri="{FF2B5EF4-FFF2-40B4-BE49-F238E27FC236}">
                  <a16:creationId xmlns:a16="http://schemas.microsoft.com/office/drawing/2014/main" id="{FBFED062-A8DE-6FA2-F906-DD8BECB42C4C}"/>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A015D90-E4FD-E034-7393-14BDA0B80D84}"/>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5535517-8C25-DD7D-5849-7A2EF26AEF8C}"/>
              </a:ext>
            </a:extLst>
          </p:cNvPr>
          <p:cNvGrpSpPr/>
          <p:nvPr/>
        </p:nvGrpSpPr>
        <p:grpSpPr>
          <a:xfrm>
            <a:off x="8886491" y="1726293"/>
            <a:ext cx="1826873" cy="397788"/>
            <a:chOff x="8886491" y="3085543"/>
            <a:chExt cx="1826873" cy="397788"/>
          </a:xfrm>
        </p:grpSpPr>
        <p:cxnSp>
          <p:nvCxnSpPr>
            <p:cNvPr id="41" name="直线箭头连接符 40">
              <a:extLst>
                <a:ext uri="{FF2B5EF4-FFF2-40B4-BE49-F238E27FC236}">
                  <a16:creationId xmlns:a16="http://schemas.microsoft.com/office/drawing/2014/main" id="{94545EA4-7AA9-BFCA-2A85-317882F81DEF}"/>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80AA990-F214-6C6A-3532-FA318A155564}"/>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pic>
        <p:nvPicPr>
          <p:cNvPr id="18" name="图形 17" descr="旧钥匙 纯色填充">
            <a:extLst>
              <a:ext uri="{FF2B5EF4-FFF2-40B4-BE49-F238E27FC236}">
                <a16:creationId xmlns:a16="http://schemas.microsoft.com/office/drawing/2014/main" id="{A5FEDCB3-5327-0550-7B25-95C81072A8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469849">
            <a:off x="1697467" y="3056996"/>
            <a:ext cx="672667" cy="672667"/>
          </a:xfrm>
          <a:prstGeom prst="rect">
            <a:avLst/>
          </a:prstGeom>
        </p:spPr>
      </p:pic>
      <p:pic>
        <p:nvPicPr>
          <p:cNvPr id="21" name="图形 20" descr="徽章勾号 1 纯色填充">
            <a:extLst>
              <a:ext uri="{FF2B5EF4-FFF2-40B4-BE49-F238E27FC236}">
                <a16:creationId xmlns:a16="http://schemas.microsoft.com/office/drawing/2014/main" id="{078EDD0B-1B11-28F0-6B87-1C68250222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5186" y="4764411"/>
            <a:ext cx="457200" cy="457200"/>
          </a:xfrm>
          <a:prstGeom prst="rect">
            <a:avLst/>
          </a:prstGeom>
        </p:spPr>
      </p:pic>
      <p:pic>
        <p:nvPicPr>
          <p:cNvPr id="20" name="图形 19" descr="徽章勾号 1 纯色填充">
            <a:extLst>
              <a:ext uri="{FF2B5EF4-FFF2-40B4-BE49-F238E27FC236}">
                <a16:creationId xmlns:a16="http://schemas.microsoft.com/office/drawing/2014/main" id="{2F45AE4B-3063-2B26-AF10-5F70CF6DAB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14440" y="3692492"/>
            <a:ext cx="457200" cy="457200"/>
          </a:xfrm>
          <a:prstGeom prst="rect">
            <a:avLst/>
          </a:prstGeom>
        </p:spPr>
      </p:pic>
      <p:pic>
        <p:nvPicPr>
          <p:cNvPr id="22" name="图形 21" descr="徽章勾号 1 纯色填充">
            <a:extLst>
              <a:ext uri="{FF2B5EF4-FFF2-40B4-BE49-F238E27FC236}">
                <a16:creationId xmlns:a16="http://schemas.microsoft.com/office/drawing/2014/main" id="{C476497C-7577-2C1F-80F8-433E3092C2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32819" y="2624102"/>
            <a:ext cx="457200" cy="457200"/>
          </a:xfrm>
          <a:prstGeom prst="rect">
            <a:avLst/>
          </a:prstGeom>
        </p:spPr>
      </p:pic>
      <p:grpSp>
        <p:nvGrpSpPr>
          <p:cNvPr id="25" name="组合 24">
            <a:extLst>
              <a:ext uri="{FF2B5EF4-FFF2-40B4-BE49-F238E27FC236}">
                <a16:creationId xmlns:a16="http://schemas.microsoft.com/office/drawing/2014/main" id="{359EE5ED-5D0C-BCC0-3B52-ACF4C06DBEA0}"/>
              </a:ext>
            </a:extLst>
          </p:cNvPr>
          <p:cNvGrpSpPr/>
          <p:nvPr/>
        </p:nvGrpSpPr>
        <p:grpSpPr>
          <a:xfrm>
            <a:off x="2306220" y="2812592"/>
            <a:ext cx="3466431" cy="536364"/>
            <a:chOff x="1800362" y="3747436"/>
            <a:chExt cx="3466431" cy="536364"/>
          </a:xfrm>
        </p:grpSpPr>
        <p:grpSp>
          <p:nvGrpSpPr>
            <p:cNvPr id="26" name="组合 25">
              <a:extLst>
                <a:ext uri="{FF2B5EF4-FFF2-40B4-BE49-F238E27FC236}">
                  <a16:creationId xmlns:a16="http://schemas.microsoft.com/office/drawing/2014/main" id="{BC006485-9889-948F-3E44-BD16A26B28B2}"/>
                </a:ext>
              </a:extLst>
            </p:cNvPr>
            <p:cNvGrpSpPr/>
            <p:nvPr/>
          </p:nvGrpSpPr>
          <p:grpSpPr>
            <a:xfrm>
              <a:off x="1800362" y="3747436"/>
              <a:ext cx="611353" cy="510002"/>
              <a:chOff x="5638800" y="2971800"/>
              <a:chExt cx="1095632" cy="914400"/>
            </a:xfrm>
          </p:grpSpPr>
          <p:pic>
            <p:nvPicPr>
              <p:cNvPr id="29" name="图形 28" descr="合同 纯色填充">
                <a:extLst>
                  <a:ext uri="{FF2B5EF4-FFF2-40B4-BE49-F238E27FC236}">
                    <a16:creationId xmlns:a16="http://schemas.microsoft.com/office/drawing/2014/main" id="{4110D8D6-F641-297C-34BD-944B7B0782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30" name="图形 29" descr="笔 纯色填充">
                <a:extLst>
                  <a:ext uri="{FF2B5EF4-FFF2-40B4-BE49-F238E27FC236}">
                    <a16:creationId xmlns:a16="http://schemas.microsoft.com/office/drawing/2014/main" id="{CB1A9218-3DC4-969D-118F-7B6F043590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CA91E08-FCCD-BBAF-A22F-2713DBAB1341}"/>
                    </a:ext>
                  </a:extLst>
                </p:cNvPr>
                <p:cNvSpPr txBox="1"/>
                <p:nvPr/>
              </p:nvSpPr>
              <p:spPr>
                <a:xfrm>
                  <a:off x="2168252" y="3976023"/>
                  <a:ext cx="3098541"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h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zh-CN" altLang="en-US"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𝟐</m:t>
                      </m:r>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400" b="1" i="1" smtClean="0">
                          <a:solidFill>
                            <a:srgbClr val="92D050"/>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7CA91E08-FCCD-BBAF-A22F-2713DBAB1341}"/>
                    </a:ext>
                  </a:extLst>
                </p:cNvPr>
                <p:cNvSpPr txBox="1">
                  <a:spLocks noRot="1" noChangeAspect="1" noMove="1" noResize="1" noEditPoints="1" noAdjustHandles="1" noChangeArrowheads="1" noChangeShapeType="1" noTextEdit="1"/>
                </p:cNvSpPr>
                <p:nvPr/>
              </p:nvSpPr>
              <p:spPr>
                <a:xfrm>
                  <a:off x="2168252" y="3976023"/>
                  <a:ext cx="3098541" cy="307777"/>
                </a:xfrm>
                <a:prstGeom prst="rect">
                  <a:avLst/>
                </a:prstGeom>
                <a:blipFill>
                  <a:blip r:embed="rId13"/>
                  <a:stretch>
                    <a:fillRect l="-816" t="-4000" b="-20000"/>
                  </a:stretch>
                </a:blipFill>
              </p:spPr>
              <p:txBody>
                <a:bodyPr/>
                <a:lstStyle/>
                <a:p>
                  <a:r>
                    <a:rPr lang="zh-CN" altLang="en-US">
                      <a:noFill/>
                    </a:rPr>
                    <a:t> </a:t>
                  </a:r>
                </a:p>
              </p:txBody>
            </p:sp>
          </mc:Fallback>
        </mc:AlternateContent>
      </p:grpSp>
      <p:grpSp>
        <p:nvGrpSpPr>
          <p:cNvPr id="31" name="组合 30">
            <a:extLst>
              <a:ext uri="{FF2B5EF4-FFF2-40B4-BE49-F238E27FC236}">
                <a16:creationId xmlns:a16="http://schemas.microsoft.com/office/drawing/2014/main" id="{E0724C54-D284-C720-9843-9D64463095AE}"/>
              </a:ext>
            </a:extLst>
          </p:cNvPr>
          <p:cNvGrpSpPr/>
          <p:nvPr/>
        </p:nvGrpSpPr>
        <p:grpSpPr>
          <a:xfrm>
            <a:off x="5254051" y="3900364"/>
            <a:ext cx="3260798" cy="536364"/>
            <a:chOff x="1800362" y="3747436"/>
            <a:chExt cx="3260798" cy="536364"/>
          </a:xfrm>
        </p:grpSpPr>
        <p:grpSp>
          <p:nvGrpSpPr>
            <p:cNvPr id="32" name="组合 31">
              <a:extLst>
                <a:ext uri="{FF2B5EF4-FFF2-40B4-BE49-F238E27FC236}">
                  <a16:creationId xmlns:a16="http://schemas.microsoft.com/office/drawing/2014/main" id="{868E0FF0-E327-76F0-1AA3-93601E4D1439}"/>
                </a:ext>
              </a:extLst>
            </p:cNvPr>
            <p:cNvGrpSpPr/>
            <p:nvPr/>
          </p:nvGrpSpPr>
          <p:grpSpPr>
            <a:xfrm>
              <a:off x="1800362" y="3747436"/>
              <a:ext cx="611353" cy="510002"/>
              <a:chOff x="5638800" y="2971800"/>
              <a:chExt cx="1095632" cy="914400"/>
            </a:xfrm>
          </p:grpSpPr>
          <p:pic>
            <p:nvPicPr>
              <p:cNvPr id="35" name="图形 34" descr="合同 纯色填充">
                <a:extLst>
                  <a:ext uri="{FF2B5EF4-FFF2-40B4-BE49-F238E27FC236}">
                    <a16:creationId xmlns:a16="http://schemas.microsoft.com/office/drawing/2014/main" id="{6F208F8C-0FB1-54CE-6FB6-255DD8CD3C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36" name="图形 35" descr="笔 纯色填充">
                <a:extLst>
                  <a:ext uri="{FF2B5EF4-FFF2-40B4-BE49-F238E27FC236}">
                    <a16:creationId xmlns:a16="http://schemas.microsoft.com/office/drawing/2014/main" id="{D1769E87-4631-ECCF-E9D4-620970D82B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10F53EA5-6FD1-7E6F-65D3-2CDCE93A93D9}"/>
                    </a:ext>
                  </a:extLst>
                </p:cNvPr>
                <p:cNvSpPr txBox="1"/>
                <p:nvPr/>
              </p:nvSpPr>
              <p:spPr>
                <a:xfrm>
                  <a:off x="2168252" y="3976023"/>
                  <a:ext cx="2892908"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h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10F53EA5-6FD1-7E6F-65D3-2CDCE93A93D9}"/>
                    </a:ext>
                  </a:extLst>
                </p:cNvPr>
                <p:cNvSpPr txBox="1">
                  <a:spLocks noRot="1" noChangeAspect="1" noMove="1" noResize="1" noEditPoints="1" noAdjustHandles="1" noChangeArrowheads="1" noChangeShapeType="1" noTextEdit="1"/>
                </p:cNvSpPr>
                <p:nvPr/>
              </p:nvSpPr>
              <p:spPr>
                <a:xfrm>
                  <a:off x="2168252" y="3976023"/>
                  <a:ext cx="2892908" cy="307777"/>
                </a:xfrm>
                <a:prstGeom prst="rect">
                  <a:avLst/>
                </a:prstGeom>
                <a:blipFill>
                  <a:blip r:embed="rId14"/>
                  <a:stretch>
                    <a:fillRect l="-437" b="-19231"/>
                  </a:stretch>
                </a:blipFill>
              </p:spPr>
              <p:txBody>
                <a:bodyPr/>
                <a:lstStyle/>
                <a:p>
                  <a:r>
                    <a:rPr lang="zh-CN" altLang="en-US">
                      <a:noFill/>
                    </a:rPr>
                    <a:t> </a:t>
                  </a:r>
                </a:p>
              </p:txBody>
            </p:sp>
          </mc:Fallback>
        </mc:AlternateContent>
      </p:grpSp>
      <p:grpSp>
        <p:nvGrpSpPr>
          <p:cNvPr id="45" name="组合 44">
            <a:extLst>
              <a:ext uri="{FF2B5EF4-FFF2-40B4-BE49-F238E27FC236}">
                <a16:creationId xmlns:a16="http://schemas.microsoft.com/office/drawing/2014/main" id="{8DBCBEE6-9651-8A78-9E27-E3CB768CCBA6}"/>
              </a:ext>
            </a:extLst>
          </p:cNvPr>
          <p:cNvGrpSpPr/>
          <p:nvPr/>
        </p:nvGrpSpPr>
        <p:grpSpPr>
          <a:xfrm>
            <a:off x="8209112" y="4972283"/>
            <a:ext cx="2925000" cy="536364"/>
            <a:chOff x="1800362" y="3747436"/>
            <a:chExt cx="2925000" cy="536364"/>
          </a:xfrm>
        </p:grpSpPr>
        <p:grpSp>
          <p:nvGrpSpPr>
            <p:cNvPr id="46" name="组合 45">
              <a:extLst>
                <a:ext uri="{FF2B5EF4-FFF2-40B4-BE49-F238E27FC236}">
                  <a16:creationId xmlns:a16="http://schemas.microsoft.com/office/drawing/2014/main" id="{E99BFE70-9F3B-8A3E-4545-A4DE2F2A46DC}"/>
                </a:ext>
              </a:extLst>
            </p:cNvPr>
            <p:cNvGrpSpPr/>
            <p:nvPr/>
          </p:nvGrpSpPr>
          <p:grpSpPr>
            <a:xfrm>
              <a:off x="1800362" y="3747436"/>
              <a:ext cx="611353" cy="510002"/>
              <a:chOff x="5638800" y="2971800"/>
              <a:chExt cx="1095632" cy="914400"/>
            </a:xfrm>
          </p:grpSpPr>
          <p:pic>
            <p:nvPicPr>
              <p:cNvPr id="48" name="图形 47" descr="合同 纯色填充">
                <a:extLst>
                  <a:ext uri="{FF2B5EF4-FFF2-40B4-BE49-F238E27FC236}">
                    <a16:creationId xmlns:a16="http://schemas.microsoft.com/office/drawing/2014/main" id="{BC0F7249-4500-08D2-FF12-62BC122CAE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50" name="图形 49" descr="笔 纯色填充">
                <a:extLst>
                  <a:ext uri="{FF2B5EF4-FFF2-40B4-BE49-F238E27FC236}">
                    <a16:creationId xmlns:a16="http://schemas.microsoft.com/office/drawing/2014/main" id="{716CBF8D-3D4D-DF93-E481-F576EA7EEF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66B12369-81F2-28E2-7C15-775333061713}"/>
                    </a:ext>
                  </a:extLst>
                </p:cNvPr>
                <p:cNvSpPr txBox="1"/>
                <p:nvPr/>
              </p:nvSpPr>
              <p:spPr>
                <a:xfrm>
                  <a:off x="2168252" y="3976023"/>
                  <a:ext cx="2557110"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h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47" name="文本框 46">
                  <a:extLst>
                    <a:ext uri="{FF2B5EF4-FFF2-40B4-BE49-F238E27FC236}">
                      <a16:creationId xmlns:a16="http://schemas.microsoft.com/office/drawing/2014/main" id="{66B12369-81F2-28E2-7C15-775333061713}"/>
                    </a:ext>
                  </a:extLst>
                </p:cNvPr>
                <p:cNvSpPr txBox="1">
                  <a:spLocks noRot="1" noChangeAspect="1" noMove="1" noResize="1" noEditPoints="1" noAdjustHandles="1" noChangeArrowheads="1" noChangeShapeType="1" noTextEdit="1"/>
                </p:cNvSpPr>
                <p:nvPr/>
              </p:nvSpPr>
              <p:spPr>
                <a:xfrm>
                  <a:off x="2168252" y="3976023"/>
                  <a:ext cx="2557110" cy="307777"/>
                </a:xfrm>
                <a:prstGeom prst="rect">
                  <a:avLst/>
                </a:prstGeom>
                <a:blipFill>
                  <a:blip r:embed="rId15"/>
                  <a:stretch>
                    <a:fillRect l="-990" t="-4000" b="-20000"/>
                  </a:stretch>
                </a:blipFill>
              </p:spPr>
              <p:txBody>
                <a:bodyPr/>
                <a:lstStyle/>
                <a:p>
                  <a:r>
                    <a:rPr lang="zh-CN" altLang="en-US">
                      <a:noFill/>
                    </a:rPr>
                    <a:t> </a:t>
                  </a:r>
                </a:p>
              </p:txBody>
            </p:sp>
          </mc:Fallback>
        </mc:AlternateContent>
      </p:grpSp>
      <p:sp>
        <p:nvSpPr>
          <p:cNvPr id="2" name="文本框 1">
            <a:extLst>
              <a:ext uri="{FF2B5EF4-FFF2-40B4-BE49-F238E27FC236}">
                <a16:creationId xmlns:a16="http://schemas.microsoft.com/office/drawing/2014/main" id="{79CE0D54-CD19-403D-F2E9-C4AD62296AEA}"/>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HTLC[Poon&amp;Dryja'16]</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45938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1854993" y="1126946"/>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3" name="组合 2">
            <a:extLst>
              <a:ext uri="{FF2B5EF4-FFF2-40B4-BE49-F238E27FC236}">
                <a16:creationId xmlns:a16="http://schemas.microsoft.com/office/drawing/2014/main" id="{5F5BBF24-A323-B2F3-A999-DB4A4CC2EE7D}"/>
              </a:ext>
            </a:extLst>
          </p:cNvPr>
          <p:cNvGrpSpPr/>
          <p:nvPr/>
        </p:nvGrpSpPr>
        <p:grpSpPr>
          <a:xfrm>
            <a:off x="4796851" y="1188501"/>
            <a:ext cx="914400" cy="1343434"/>
            <a:chOff x="2590534" y="2001681"/>
            <a:chExt cx="914400" cy="1343434"/>
          </a:xfrm>
        </p:grpSpPr>
        <p:pic>
          <p:nvPicPr>
            <p:cNvPr id="6" name="图形 5" descr="用户 纯色填充">
              <a:extLst>
                <a:ext uri="{FF2B5EF4-FFF2-40B4-BE49-F238E27FC236}">
                  <a16:creationId xmlns:a16="http://schemas.microsoft.com/office/drawing/2014/main" id="{BD21D7AA-8450-D095-E9AF-D6F2C1AA8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0" name="文本框 9">
              <a:extLst>
                <a:ext uri="{FF2B5EF4-FFF2-40B4-BE49-F238E27FC236}">
                  <a16:creationId xmlns:a16="http://schemas.microsoft.com/office/drawing/2014/main" id="{096854A2-487C-89C6-C6E7-D7F07B2F9664}"/>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1" name="组合 10">
            <a:extLst>
              <a:ext uri="{FF2B5EF4-FFF2-40B4-BE49-F238E27FC236}">
                <a16:creationId xmlns:a16="http://schemas.microsoft.com/office/drawing/2014/main" id="{CE1D9BA5-DE33-37D1-6443-06BBF7647B22}"/>
              </a:ext>
            </a:extLst>
          </p:cNvPr>
          <p:cNvGrpSpPr/>
          <p:nvPr/>
        </p:nvGrpSpPr>
        <p:grpSpPr>
          <a:xfrm>
            <a:off x="7749642" y="1188501"/>
            <a:ext cx="914400" cy="1343434"/>
            <a:chOff x="2590534" y="2001681"/>
            <a:chExt cx="914400" cy="1343434"/>
          </a:xfrm>
        </p:grpSpPr>
        <p:pic>
          <p:nvPicPr>
            <p:cNvPr id="12" name="图形 11" descr="用户 纯色填充">
              <a:extLst>
                <a:ext uri="{FF2B5EF4-FFF2-40B4-BE49-F238E27FC236}">
                  <a16:creationId xmlns:a16="http://schemas.microsoft.com/office/drawing/2014/main" id="{19817631-026F-7E9E-1553-83CFDC2F1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9" name="文本框 18">
              <a:extLst>
                <a:ext uri="{FF2B5EF4-FFF2-40B4-BE49-F238E27FC236}">
                  <a16:creationId xmlns:a16="http://schemas.microsoft.com/office/drawing/2014/main" id="{A4B42EBB-1BA2-38C4-83F6-EF9DFB3A6087}"/>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10713364" y="1126946"/>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6" name="组合 15">
            <a:extLst>
              <a:ext uri="{FF2B5EF4-FFF2-40B4-BE49-F238E27FC236}">
                <a16:creationId xmlns:a16="http://schemas.microsoft.com/office/drawing/2014/main" id="{E6ABE307-59AA-D44E-DF42-48FC5581997D}"/>
              </a:ext>
            </a:extLst>
          </p:cNvPr>
          <p:cNvGrpSpPr/>
          <p:nvPr/>
        </p:nvGrpSpPr>
        <p:grpSpPr>
          <a:xfrm>
            <a:off x="2869686" y="1726293"/>
            <a:ext cx="1826873" cy="397788"/>
            <a:chOff x="2869686" y="3085543"/>
            <a:chExt cx="1826873" cy="397788"/>
          </a:xfrm>
        </p:grpSpPr>
        <p:cxnSp>
          <p:nvCxnSpPr>
            <p:cNvPr id="37" name="直线箭头连接符 36">
              <a:extLst>
                <a:ext uri="{FF2B5EF4-FFF2-40B4-BE49-F238E27FC236}">
                  <a16:creationId xmlns:a16="http://schemas.microsoft.com/office/drawing/2014/main" id="{5B8F1499-EA17-066B-8D49-533A91833ED2}"/>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A208C27-7529-95AB-CAB3-FCB406314B6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FF08F37C-D621-B134-B2A9-DA0833EB6E5F}"/>
              </a:ext>
            </a:extLst>
          </p:cNvPr>
          <p:cNvGrpSpPr/>
          <p:nvPr/>
        </p:nvGrpSpPr>
        <p:grpSpPr>
          <a:xfrm>
            <a:off x="5840337" y="1726293"/>
            <a:ext cx="1826873" cy="397788"/>
            <a:chOff x="5840337" y="3085543"/>
            <a:chExt cx="1826873" cy="397788"/>
          </a:xfrm>
        </p:grpSpPr>
        <p:cxnSp>
          <p:nvCxnSpPr>
            <p:cNvPr id="40" name="直线箭头连接符 39">
              <a:extLst>
                <a:ext uri="{FF2B5EF4-FFF2-40B4-BE49-F238E27FC236}">
                  <a16:creationId xmlns:a16="http://schemas.microsoft.com/office/drawing/2014/main" id="{FBFED062-A8DE-6FA2-F906-DD8BECB42C4C}"/>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A015D90-E4FD-E034-7393-14BDA0B80D84}"/>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5535517-8C25-DD7D-5849-7A2EF26AEF8C}"/>
              </a:ext>
            </a:extLst>
          </p:cNvPr>
          <p:cNvGrpSpPr/>
          <p:nvPr/>
        </p:nvGrpSpPr>
        <p:grpSpPr>
          <a:xfrm>
            <a:off x="8886491" y="1726293"/>
            <a:ext cx="1826873" cy="397788"/>
            <a:chOff x="8886491" y="3085543"/>
            <a:chExt cx="1826873" cy="397788"/>
          </a:xfrm>
        </p:grpSpPr>
        <p:cxnSp>
          <p:nvCxnSpPr>
            <p:cNvPr id="41" name="直线箭头连接符 40">
              <a:extLst>
                <a:ext uri="{FF2B5EF4-FFF2-40B4-BE49-F238E27FC236}">
                  <a16:creationId xmlns:a16="http://schemas.microsoft.com/office/drawing/2014/main" id="{94545EA4-7AA9-BFCA-2A85-317882F81DEF}"/>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80AA990-F214-6C6A-3532-FA318A155564}"/>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pic>
        <p:nvPicPr>
          <p:cNvPr id="18" name="图形 17" descr="旧钥匙 纯色填充">
            <a:extLst>
              <a:ext uri="{FF2B5EF4-FFF2-40B4-BE49-F238E27FC236}">
                <a16:creationId xmlns:a16="http://schemas.microsoft.com/office/drawing/2014/main" id="{A5FEDCB3-5327-0550-7B25-95C81072A8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469849">
            <a:off x="1697467" y="3056996"/>
            <a:ext cx="672667" cy="672667"/>
          </a:xfrm>
          <a:prstGeom prst="rect">
            <a:avLst/>
          </a:prstGeom>
        </p:spPr>
      </p:pic>
      <p:pic>
        <p:nvPicPr>
          <p:cNvPr id="21" name="图形 20" descr="徽章勾号 1 纯色填充">
            <a:extLst>
              <a:ext uri="{FF2B5EF4-FFF2-40B4-BE49-F238E27FC236}">
                <a16:creationId xmlns:a16="http://schemas.microsoft.com/office/drawing/2014/main" id="{078EDD0B-1B11-28F0-6B87-1C68250222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5186" y="4764411"/>
            <a:ext cx="457200" cy="457200"/>
          </a:xfrm>
          <a:prstGeom prst="rect">
            <a:avLst/>
          </a:prstGeom>
        </p:spPr>
      </p:pic>
      <p:pic>
        <p:nvPicPr>
          <p:cNvPr id="20" name="图形 19" descr="徽章勾号 1 纯色填充">
            <a:extLst>
              <a:ext uri="{FF2B5EF4-FFF2-40B4-BE49-F238E27FC236}">
                <a16:creationId xmlns:a16="http://schemas.microsoft.com/office/drawing/2014/main" id="{2F45AE4B-3063-2B26-AF10-5F70CF6DAB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14440" y="3692492"/>
            <a:ext cx="457200" cy="457200"/>
          </a:xfrm>
          <a:prstGeom prst="rect">
            <a:avLst/>
          </a:prstGeom>
        </p:spPr>
      </p:pic>
      <p:pic>
        <p:nvPicPr>
          <p:cNvPr id="22" name="图形 21" descr="徽章勾号 1 纯色填充">
            <a:extLst>
              <a:ext uri="{FF2B5EF4-FFF2-40B4-BE49-F238E27FC236}">
                <a16:creationId xmlns:a16="http://schemas.microsoft.com/office/drawing/2014/main" id="{C476497C-7577-2C1F-80F8-433E3092C2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32819" y="2624102"/>
            <a:ext cx="457200" cy="457200"/>
          </a:xfrm>
          <a:prstGeom prst="rect">
            <a:avLst/>
          </a:prstGeom>
        </p:spPr>
      </p:pic>
      <p:grpSp>
        <p:nvGrpSpPr>
          <p:cNvPr id="25" name="组合 24">
            <a:extLst>
              <a:ext uri="{FF2B5EF4-FFF2-40B4-BE49-F238E27FC236}">
                <a16:creationId xmlns:a16="http://schemas.microsoft.com/office/drawing/2014/main" id="{359EE5ED-5D0C-BCC0-3B52-ACF4C06DBEA0}"/>
              </a:ext>
            </a:extLst>
          </p:cNvPr>
          <p:cNvGrpSpPr/>
          <p:nvPr/>
        </p:nvGrpSpPr>
        <p:grpSpPr>
          <a:xfrm>
            <a:off x="2306220" y="2812592"/>
            <a:ext cx="3466431" cy="536364"/>
            <a:chOff x="1800362" y="3747436"/>
            <a:chExt cx="3466431" cy="536364"/>
          </a:xfrm>
        </p:grpSpPr>
        <p:grpSp>
          <p:nvGrpSpPr>
            <p:cNvPr id="26" name="组合 25">
              <a:extLst>
                <a:ext uri="{FF2B5EF4-FFF2-40B4-BE49-F238E27FC236}">
                  <a16:creationId xmlns:a16="http://schemas.microsoft.com/office/drawing/2014/main" id="{BC006485-9889-948F-3E44-BD16A26B28B2}"/>
                </a:ext>
              </a:extLst>
            </p:cNvPr>
            <p:cNvGrpSpPr/>
            <p:nvPr/>
          </p:nvGrpSpPr>
          <p:grpSpPr>
            <a:xfrm>
              <a:off x="1800362" y="3747436"/>
              <a:ext cx="611353" cy="510002"/>
              <a:chOff x="5638800" y="2971800"/>
              <a:chExt cx="1095632" cy="914400"/>
            </a:xfrm>
          </p:grpSpPr>
          <p:pic>
            <p:nvPicPr>
              <p:cNvPr id="29" name="图形 28" descr="合同 纯色填充">
                <a:extLst>
                  <a:ext uri="{FF2B5EF4-FFF2-40B4-BE49-F238E27FC236}">
                    <a16:creationId xmlns:a16="http://schemas.microsoft.com/office/drawing/2014/main" id="{4110D8D6-F641-297C-34BD-944B7B0782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30" name="图形 29" descr="笔 纯色填充">
                <a:extLst>
                  <a:ext uri="{FF2B5EF4-FFF2-40B4-BE49-F238E27FC236}">
                    <a16:creationId xmlns:a16="http://schemas.microsoft.com/office/drawing/2014/main" id="{CB1A9218-3DC4-969D-118F-7B6F043590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CA91E08-FCCD-BBAF-A22F-2713DBAB1341}"/>
                    </a:ext>
                  </a:extLst>
                </p:cNvPr>
                <p:cNvSpPr txBox="1"/>
                <p:nvPr/>
              </p:nvSpPr>
              <p:spPr>
                <a:xfrm>
                  <a:off x="2168252" y="3976023"/>
                  <a:ext cx="3098541"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h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zh-CN" altLang="en-US"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𝟐</m:t>
                      </m:r>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400" b="1" i="1" smtClean="0">
                          <a:solidFill>
                            <a:srgbClr val="92D050"/>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7CA91E08-FCCD-BBAF-A22F-2713DBAB1341}"/>
                    </a:ext>
                  </a:extLst>
                </p:cNvPr>
                <p:cNvSpPr txBox="1">
                  <a:spLocks noRot="1" noChangeAspect="1" noMove="1" noResize="1" noEditPoints="1" noAdjustHandles="1" noChangeArrowheads="1" noChangeShapeType="1" noTextEdit="1"/>
                </p:cNvSpPr>
                <p:nvPr/>
              </p:nvSpPr>
              <p:spPr>
                <a:xfrm>
                  <a:off x="2168252" y="3976023"/>
                  <a:ext cx="3098541" cy="307777"/>
                </a:xfrm>
                <a:prstGeom prst="rect">
                  <a:avLst/>
                </a:prstGeom>
                <a:blipFill>
                  <a:blip r:embed="rId13"/>
                  <a:stretch>
                    <a:fillRect l="-816" t="-4000" b="-20000"/>
                  </a:stretch>
                </a:blipFill>
              </p:spPr>
              <p:txBody>
                <a:bodyPr/>
                <a:lstStyle/>
                <a:p>
                  <a:r>
                    <a:rPr lang="zh-CN" altLang="en-US">
                      <a:noFill/>
                    </a:rPr>
                    <a:t> </a:t>
                  </a:r>
                </a:p>
              </p:txBody>
            </p:sp>
          </mc:Fallback>
        </mc:AlternateContent>
      </p:grpSp>
      <p:grpSp>
        <p:nvGrpSpPr>
          <p:cNvPr id="31" name="组合 30">
            <a:extLst>
              <a:ext uri="{FF2B5EF4-FFF2-40B4-BE49-F238E27FC236}">
                <a16:creationId xmlns:a16="http://schemas.microsoft.com/office/drawing/2014/main" id="{E0724C54-D284-C720-9843-9D64463095AE}"/>
              </a:ext>
            </a:extLst>
          </p:cNvPr>
          <p:cNvGrpSpPr/>
          <p:nvPr/>
        </p:nvGrpSpPr>
        <p:grpSpPr>
          <a:xfrm>
            <a:off x="5254051" y="3900364"/>
            <a:ext cx="3260798" cy="536364"/>
            <a:chOff x="1800362" y="3747436"/>
            <a:chExt cx="3260798" cy="536364"/>
          </a:xfrm>
        </p:grpSpPr>
        <p:grpSp>
          <p:nvGrpSpPr>
            <p:cNvPr id="32" name="组合 31">
              <a:extLst>
                <a:ext uri="{FF2B5EF4-FFF2-40B4-BE49-F238E27FC236}">
                  <a16:creationId xmlns:a16="http://schemas.microsoft.com/office/drawing/2014/main" id="{868E0FF0-E327-76F0-1AA3-93601E4D1439}"/>
                </a:ext>
              </a:extLst>
            </p:cNvPr>
            <p:cNvGrpSpPr/>
            <p:nvPr/>
          </p:nvGrpSpPr>
          <p:grpSpPr>
            <a:xfrm>
              <a:off x="1800362" y="3747436"/>
              <a:ext cx="611353" cy="510002"/>
              <a:chOff x="5638800" y="2971800"/>
              <a:chExt cx="1095632" cy="914400"/>
            </a:xfrm>
          </p:grpSpPr>
          <p:pic>
            <p:nvPicPr>
              <p:cNvPr id="35" name="图形 34" descr="合同 纯色填充">
                <a:extLst>
                  <a:ext uri="{FF2B5EF4-FFF2-40B4-BE49-F238E27FC236}">
                    <a16:creationId xmlns:a16="http://schemas.microsoft.com/office/drawing/2014/main" id="{6F208F8C-0FB1-54CE-6FB6-255DD8CD3C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36" name="图形 35" descr="笔 纯色填充">
                <a:extLst>
                  <a:ext uri="{FF2B5EF4-FFF2-40B4-BE49-F238E27FC236}">
                    <a16:creationId xmlns:a16="http://schemas.microsoft.com/office/drawing/2014/main" id="{D1769E87-4631-ECCF-E9D4-620970D82B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10F53EA5-6FD1-7E6F-65D3-2CDCE93A93D9}"/>
                    </a:ext>
                  </a:extLst>
                </p:cNvPr>
                <p:cNvSpPr txBox="1"/>
                <p:nvPr/>
              </p:nvSpPr>
              <p:spPr>
                <a:xfrm>
                  <a:off x="2168252" y="3976023"/>
                  <a:ext cx="2892908"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h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10F53EA5-6FD1-7E6F-65D3-2CDCE93A93D9}"/>
                    </a:ext>
                  </a:extLst>
                </p:cNvPr>
                <p:cNvSpPr txBox="1">
                  <a:spLocks noRot="1" noChangeAspect="1" noMove="1" noResize="1" noEditPoints="1" noAdjustHandles="1" noChangeArrowheads="1" noChangeShapeType="1" noTextEdit="1"/>
                </p:cNvSpPr>
                <p:nvPr/>
              </p:nvSpPr>
              <p:spPr>
                <a:xfrm>
                  <a:off x="2168252" y="3976023"/>
                  <a:ext cx="2892908" cy="307777"/>
                </a:xfrm>
                <a:prstGeom prst="rect">
                  <a:avLst/>
                </a:prstGeom>
                <a:blipFill>
                  <a:blip r:embed="rId14"/>
                  <a:stretch>
                    <a:fillRect l="-437" b="-19231"/>
                  </a:stretch>
                </a:blipFill>
              </p:spPr>
              <p:txBody>
                <a:bodyPr/>
                <a:lstStyle/>
                <a:p>
                  <a:r>
                    <a:rPr lang="zh-CN" altLang="en-US">
                      <a:noFill/>
                    </a:rPr>
                    <a:t> </a:t>
                  </a:r>
                </a:p>
              </p:txBody>
            </p:sp>
          </mc:Fallback>
        </mc:AlternateContent>
      </p:grpSp>
      <p:grpSp>
        <p:nvGrpSpPr>
          <p:cNvPr id="45" name="组合 44">
            <a:extLst>
              <a:ext uri="{FF2B5EF4-FFF2-40B4-BE49-F238E27FC236}">
                <a16:creationId xmlns:a16="http://schemas.microsoft.com/office/drawing/2014/main" id="{8DBCBEE6-9651-8A78-9E27-E3CB768CCBA6}"/>
              </a:ext>
            </a:extLst>
          </p:cNvPr>
          <p:cNvGrpSpPr/>
          <p:nvPr/>
        </p:nvGrpSpPr>
        <p:grpSpPr>
          <a:xfrm>
            <a:off x="8209112" y="4972283"/>
            <a:ext cx="2925000" cy="536364"/>
            <a:chOff x="1800362" y="3747436"/>
            <a:chExt cx="2925000" cy="536364"/>
          </a:xfrm>
        </p:grpSpPr>
        <p:grpSp>
          <p:nvGrpSpPr>
            <p:cNvPr id="46" name="组合 45">
              <a:extLst>
                <a:ext uri="{FF2B5EF4-FFF2-40B4-BE49-F238E27FC236}">
                  <a16:creationId xmlns:a16="http://schemas.microsoft.com/office/drawing/2014/main" id="{E99BFE70-9F3B-8A3E-4545-A4DE2F2A46DC}"/>
                </a:ext>
              </a:extLst>
            </p:cNvPr>
            <p:cNvGrpSpPr/>
            <p:nvPr/>
          </p:nvGrpSpPr>
          <p:grpSpPr>
            <a:xfrm>
              <a:off x="1800362" y="3747436"/>
              <a:ext cx="611353" cy="510002"/>
              <a:chOff x="5638800" y="2971800"/>
              <a:chExt cx="1095632" cy="914400"/>
            </a:xfrm>
          </p:grpSpPr>
          <p:pic>
            <p:nvPicPr>
              <p:cNvPr id="48" name="图形 47" descr="合同 纯色填充">
                <a:extLst>
                  <a:ext uri="{FF2B5EF4-FFF2-40B4-BE49-F238E27FC236}">
                    <a16:creationId xmlns:a16="http://schemas.microsoft.com/office/drawing/2014/main" id="{BC0F7249-4500-08D2-FF12-62BC122CAE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pic>
            <p:nvPicPr>
              <p:cNvPr id="50" name="图形 49" descr="笔 纯色填充">
                <a:extLst>
                  <a:ext uri="{FF2B5EF4-FFF2-40B4-BE49-F238E27FC236}">
                    <a16:creationId xmlns:a16="http://schemas.microsoft.com/office/drawing/2014/main" id="{716CBF8D-3D4D-DF93-E481-F576EA7EEF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66B12369-81F2-28E2-7C15-775333061713}"/>
                    </a:ext>
                  </a:extLst>
                </p:cNvPr>
                <p:cNvSpPr txBox="1"/>
                <p:nvPr/>
              </p:nvSpPr>
              <p:spPr>
                <a:xfrm>
                  <a:off x="2168252" y="3976023"/>
                  <a:ext cx="2557110"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h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47" name="文本框 46">
                  <a:extLst>
                    <a:ext uri="{FF2B5EF4-FFF2-40B4-BE49-F238E27FC236}">
                      <a16:creationId xmlns:a16="http://schemas.microsoft.com/office/drawing/2014/main" id="{66B12369-81F2-28E2-7C15-775333061713}"/>
                    </a:ext>
                  </a:extLst>
                </p:cNvPr>
                <p:cNvSpPr txBox="1">
                  <a:spLocks noRot="1" noChangeAspect="1" noMove="1" noResize="1" noEditPoints="1" noAdjustHandles="1" noChangeArrowheads="1" noChangeShapeType="1" noTextEdit="1"/>
                </p:cNvSpPr>
                <p:nvPr/>
              </p:nvSpPr>
              <p:spPr>
                <a:xfrm>
                  <a:off x="2168252" y="3976023"/>
                  <a:ext cx="2557110" cy="307777"/>
                </a:xfrm>
                <a:prstGeom prst="rect">
                  <a:avLst/>
                </a:prstGeom>
                <a:blipFill>
                  <a:blip r:embed="rId15"/>
                  <a:stretch>
                    <a:fillRect l="-990" t="-4000" b="-20000"/>
                  </a:stretch>
                </a:blipFill>
              </p:spPr>
              <p:txBody>
                <a:bodyPr/>
                <a:lstStyle/>
                <a:p>
                  <a:r>
                    <a:rPr lang="zh-CN" altLang="en-US">
                      <a:noFill/>
                    </a:rPr>
                    <a:t> </a:t>
                  </a:r>
                </a:p>
              </p:txBody>
            </p:sp>
          </mc:Fallback>
        </mc:AlternateContent>
      </p:grpSp>
      <p:sp>
        <p:nvSpPr>
          <p:cNvPr id="66" name="文本框 65">
            <a:extLst>
              <a:ext uri="{FF2B5EF4-FFF2-40B4-BE49-F238E27FC236}">
                <a16:creationId xmlns:a16="http://schemas.microsoft.com/office/drawing/2014/main" id="{F23E6A78-62CB-E07A-50E5-29EB1470D930}"/>
              </a:ext>
            </a:extLst>
          </p:cNvPr>
          <p:cNvSpPr txBox="1"/>
          <p:nvPr/>
        </p:nvSpPr>
        <p:spPr>
          <a:xfrm>
            <a:off x="1615340" y="4882869"/>
            <a:ext cx="6314302" cy="1631216"/>
          </a:xfrm>
          <a:prstGeom prst="rect">
            <a:avLst/>
          </a:prstGeom>
          <a:noFill/>
        </p:spPr>
        <p:txBody>
          <a:bodyPr wrap="square">
            <a:spAutoFit/>
          </a:bodyPr>
          <a:lstStyle/>
          <a:p>
            <a:r>
              <a:rPr lang="zh-CN" altLang="en-US" sz="2000" dirty="0">
                <a:solidFill>
                  <a:srgbClr val="C00000"/>
                </a:solidFill>
              </a:rPr>
              <a:t>• Wormhole attack [Malavolta et al.19] </a:t>
            </a:r>
            <a:endParaRPr lang="en-US" altLang="zh-CN" sz="2000" dirty="0">
              <a:solidFill>
                <a:srgbClr val="C00000"/>
              </a:solidFill>
            </a:endParaRPr>
          </a:p>
          <a:p>
            <a:r>
              <a:rPr lang="zh-CN" altLang="en-US" sz="2000" dirty="0">
                <a:solidFill>
                  <a:srgbClr val="C00000"/>
                </a:solidFill>
              </a:rPr>
              <a:t>• Special script - Zcash, Monero?</a:t>
            </a:r>
          </a:p>
          <a:p>
            <a:r>
              <a:rPr lang="zh-CN" altLang="en-US" sz="2000" dirty="0">
                <a:solidFill>
                  <a:srgbClr val="C00000"/>
                </a:solidFill>
              </a:rPr>
              <a:t>• Large script, Larger transactions </a:t>
            </a:r>
            <a:endParaRPr lang="en-US" altLang="zh-CN" sz="2000" dirty="0">
              <a:solidFill>
                <a:srgbClr val="C00000"/>
              </a:solidFill>
            </a:endParaRPr>
          </a:p>
          <a:p>
            <a:r>
              <a:rPr lang="zh-CN" altLang="en-US" sz="2000" dirty="0">
                <a:solidFill>
                  <a:srgbClr val="C00000"/>
                </a:solidFill>
              </a:rPr>
              <a:t>• On-chain privacy</a:t>
            </a:r>
          </a:p>
          <a:p>
            <a:r>
              <a:rPr lang="zh-CN" altLang="en-US" sz="2000" dirty="0">
                <a:solidFill>
                  <a:srgbClr val="C00000"/>
                </a:solidFill>
              </a:rPr>
              <a:t>• Fungibility</a:t>
            </a:r>
          </a:p>
        </p:txBody>
      </p:sp>
      <p:sp>
        <p:nvSpPr>
          <p:cNvPr id="2" name="文本框 1">
            <a:extLst>
              <a:ext uri="{FF2B5EF4-FFF2-40B4-BE49-F238E27FC236}">
                <a16:creationId xmlns:a16="http://schemas.microsoft.com/office/drawing/2014/main" id="{7BD82204-DD7A-8748-E365-8DB2305AED18}"/>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HTLC[Poon&amp;Dryja'16]</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2278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046486D3-C80D-F850-300E-B1B001041AE4}"/>
              </a:ext>
            </a:extLst>
          </p:cNvPr>
          <p:cNvGrpSpPr/>
          <p:nvPr/>
        </p:nvGrpSpPr>
        <p:grpSpPr>
          <a:xfrm>
            <a:off x="1854993" y="1126946"/>
            <a:ext cx="914400" cy="1343434"/>
            <a:chOff x="2590534" y="2001681"/>
            <a:chExt cx="914400" cy="1343434"/>
          </a:xfrm>
        </p:grpSpPr>
        <p:pic>
          <p:nvPicPr>
            <p:cNvPr id="45" name="图形 44" descr="用户 纯色填充">
              <a:extLst>
                <a:ext uri="{FF2B5EF4-FFF2-40B4-BE49-F238E27FC236}">
                  <a16:creationId xmlns:a16="http://schemas.microsoft.com/office/drawing/2014/main" id="{B6501E34-6A39-3EEA-5E65-FC606B3A5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6" name="文本框 45">
              <a:extLst>
                <a:ext uri="{FF2B5EF4-FFF2-40B4-BE49-F238E27FC236}">
                  <a16:creationId xmlns:a16="http://schemas.microsoft.com/office/drawing/2014/main" id="{295080C6-7C6E-E4AB-72AB-324B102775B2}"/>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47" name="组合 46">
            <a:extLst>
              <a:ext uri="{FF2B5EF4-FFF2-40B4-BE49-F238E27FC236}">
                <a16:creationId xmlns:a16="http://schemas.microsoft.com/office/drawing/2014/main" id="{3CAD1399-337E-B440-2ED2-F0766A8F4C49}"/>
              </a:ext>
            </a:extLst>
          </p:cNvPr>
          <p:cNvGrpSpPr/>
          <p:nvPr/>
        </p:nvGrpSpPr>
        <p:grpSpPr>
          <a:xfrm>
            <a:off x="4796851" y="1188501"/>
            <a:ext cx="914400" cy="1343434"/>
            <a:chOff x="2590534" y="2001681"/>
            <a:chExt cx="914400" cy="1343434"/>
          </a:xfrm>
        </p:grpSpPr>
        <p:pic>
          <p:nvPicPr>
            <p:cNvPr id="48" name="图形 47" descr="用户 纯色填充">
              <a:extLst>
                <a:ext uri="{FF2B5EF4-FFF2-40B4-BE49-F238E27FC236}">
                  <a16:creationId xmlns:a16="http://schemas.microsoft.com/office/drawing/2014/main" id="{B5AF740B-E95D-C656-334B-46A263BF67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9" name="文本框 48">
              <a:extLst>
                <a:ext uri="{FF2B5EF4-FFF2-40B4-BE49-F238E27FC236}">
                  <a16:creationId xmlns:a16="http://schemas.microsoft.com/office/drawing/2014/main" id="{713659E3-6614-9219-76CB-FC0411636EC9}"/>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0" name="组合 49">
            <a:extLst>
              <a:ext uri="{FF2B5EF4-FFF2-40B4-BE49-F238E27FC236}">
                <a16:creationId xmlns:a16="http://schemas.microsoft.com/office/drawing/2014/main" id="{C4A07ABA-44F0-EE40-59CC-5ACFACED0D1B}"/>
              </a:ext>
            </a:extLst>
          </p:cNvPr>
          <p:cNvGrpSpPr/>
          <p:nvPr/>
        </p:nvGrpSpPr>
        <p:grpSpPr>
          <a:xfrm>
            <a:off x="7749642" y="1188501"/>
            <a:ext cx="914400" cy="1343434"/>
            <a:chOff x="2590534" y="2001681"/>
            <a:chExt cx="914400" cy="1343434"/>
          </a:xfrm>
        </p:grpSpPr>
        <p:pic>
          <p:nvPicPr>
            <p:cNvPr id="51" name="图形 50" descr="用户 纯色填充">
              <a:extLst>
                <a:ext uri="{FF2B5EF4-FFF2-40B4-BE49-F238E27FC236}">
                  <a16:creationId xmlns:a16="http://schemas.microsoft.com/office/drawing/2014/main" id="{F282DD1B-3FC0-CD51-5D03-407E02479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52" name="文本框 51">
              <a:extLst>
                <a:ext uri="{FF2B5EF4-FFF2-40B4-BE49-F238E27FC236}">
                  <a16:creationId xmlns:a16="http://schemas.microsoft.com/office/drawing/2014/main" id="{E6D830DA-D678-285F-AC0A-F2CBDD1389DC}"/>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3" name="组合 52">
            <a:extLst>
              <a:ext uri="{FF2B5EF4-FFF2-40B4-BE49-F238E27FC236}">
                <a16:creationId xmlns:a16="http://schemas.microsoft.com/office/drawing/2014/main" id="{F63C65FE-DF1D-E437-F2A3-866A182C85CA}"/>
              </a:ext>
            </a:extLst>
          </p:cNvPr>
          <p:cNvGrpSpPr/>
          <p:nvPr/>
        </p:nvGrpSpPr>
        <p:grpSpPr>
          <a:xfrm>
            <a:off x="10713364" y="1126946"/>
            <a:ext cx="914400" cy="1343434"/>
            <a:chOff x="3658218" y="2001681"/>
            <a:chExt cx="914400" cy="1343434"/>
          </a:xfrm>
        </p:grpSpPr>
        <p:pic>
          <p:nvPicPr>
            <p:cNvPr id="54" name="图形 53" descr="用户 纯色填充">
              <a:extLst>
                <a:ext uri="{FF2B5EF4-FFF2-40B4-BE49-F238E27FC236}">
                  <a16:creationId xmlns:a16="http://schemas.microsoft.com/office/drawing/2014/main" id="{1FE93D08-72C6-863B-AA23-3D72CCD638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55" name="文本框 54">
              <a:extLst>
                <a:ext uri="{FF2B5EF4-FFF2-40B4-BE49-F238E27FC236}">
                  <a16:creationId xmlns:a16="http://schemas.microsoft.com/office/drawing/2014/main" id="{466E1C75-9A85-C2D9-EDD2-49B3E1D4F991}"/>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6" name="组合 55">
            <a:extLst>
              <a:ext uri="{FF2B5EF4-FFF2-40B4-BE49-F238E27FC236}">
                <a16:creationId xmlns:a16="http://schemas.microsoft.com/office/drawing/2014/main" id="{61CA5F4E-62CD-105D-BD02-BDE6300C118D}"/>
              </a:ext>
            </a:extLst>
          </p:cNvPr>
          <p:cNvGrpSpPr/>
          <p:nvPr/>
        </p:nvGrpSpPr>
        <p:grpSpPr>
          <a:xfrm>
            <a:off x="2869686" y="1726293"/>
            <a:ext cx="1826873" cy="397788"/>
            <a:chOff x="2869686" y="3085543"/>
            <a:chExt cx="1826873" cy="397788"/>
          </a:xfrm>
        </p:grpSpPr>
        <p:cxnSp>
          <p:nvCxnSpPr>
            <p:cNvPr id="57" name="直线箭头连接符 56">
              <a:extLst>
                <a:ext uri="{FF2B5EF4-FFF2-40B4-BE49-F238E27FC236}">
                  <a16:creationId xmlns:a16="http://schemas.microsoft.com/office/drawing/2014/main" id="{90D59964-25DD-1389-970C-BAC8B1DD8EC6}"/>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E2E91341-CA40-925F-0E9D-7A4F1A0BD0F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59" name="组合 58">
            <a:extLst>
              <a:ext uri="{FF2B5EF4-FFF2-40B4-BE49-F238E27FC236}">
                <a16:creationId xmlns:a16="http://schemas.microsoft.com/office/drawing/2014/main" id="{893BF7B2-3773-68D7-EE42-DB719022B9DF}"/>
              </a:ext>
            </a:extLst>
          </p:cNvPr>
          <p:cNvGrpSpPr/>
          <p:nvPr/>
        </p:nvGrpSpPr>
        <p:grpSpPr>
          <a:xfrm>
            <a:off x="5840337" y="1726293"/>
            <a:ext cx="1826873" cy="397788"/>
            <a:chOff x="5840337" y="3085543"/>
            <a:chExt cx="1826873" cy="397788"/>
          </a:xfrm>
        </p:grpSpPr>
        <p:cxnSp>
          <p:nvCxnSpPr>
            <p:cNvPr id="60" name="直线箭头连接符 59">
              <a:extLst>
                <a:ext uri="{FF2B5EF4-FFF2-40B4-BE49-F238E27FC236}">
                  <a16:creationId xmlns:a16="http://schemas.microsoft.com/office/drawing/2014/main" id="{94C46EE3-BD1C-5BB7-8A98-02F5D6A9BDA6}"/>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8F80EDEF-F850-3F06-80A1-9D69D5EDCD6F}"/>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62" name="组合 61">
            <a:extLst>
              <a:ext uri="{FF2B5EF4-FFF2-40B4-BE49-F238E27FC236}">
                <a16:creationId xmlns:a16="http://schemas.microsoft.com/office/drawing/2014/main" id="{A8A1F055-0495-D48B-835E-36A290F09F0E}"/>
              </a:ext>
            </a:extLst>
          </p:cNvPr>
          <p:cNvGrpSpPr/>
          <p:nvPr/>
        </p:nvGrpSpPr>
        <p:grpSpPr>
          <a:xfrm>
            <a:off x="8886491" y="1726293"/>
            <a:ext cx="1826873" cy="397788"/>
            <a:chOff x="8886491" y="3085543"/>
            <a:chExt cx="1826873" cy="397788"/>
          </a:xfrm>
        </p:grpSpPr>
        <p:cxnSp>
          <p:nvCxnSpPr>
            <p:cNvPr id="63" name="直线箭头连接符 62">
              <a:extLst>
                <a:ext uri="{FF2B5EF4-FFF2-40B4-BE49-F238E27FC236}">
                  <a16:creationId xmlns:a16="http://schemas.microsoft.com/office/drawing/2014/main" id="{0953A37E-0647-DD39-9EAD-2081354A3318}"/>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E8F07E9E-BF29-AF75-2364-4B36389A3A85}"/>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65" name="组合 64">
            <a:extLst>
              <a:ext uri="{FF2B5EF4-FFF2-40B4-BE49-F238E27FC236}">
                <a16:creationId xmlns:a16="http://schemas.microsoft.com/office/drawing/2014/main" id="{94A8513A-3B95-D33F-B73C-831530686B46}"/>
              </a:ext>
            </a:extLst>
          </p:cNvPr>
          <p:cNvGrpSpPr/>
          <p:nvPr/>
        </p:nvGrpSpPr>
        <p:grpSpPr>
          <a:xfrm>
            <a:off x="2306220" y="2812592"/>
            <a:ext cx="2283799" cy="536364"/>
            <a:chOff x="1800362" y="3747436"/>
            <a:chExt cx="2283799" cy="536364"/>
          </a:xfrm>
        </p:grpSpPr>
        <p:grpSp>
          <p:nvGrpSpPr>
            <p:cNvPr id="66" name="组合 65">
              <a:extLst>
                <a:ext uri="{FF2B5EF4-FFF2-40B4-BE49-F238E27FC236}">
                  <a16:creationId xmlns:a16="http://schemas.microsoft.com/office/drawing/2014/main" id="{63F97C3A-3CC4-D293-E40D-6428CFA9DA00}"/>
                </a:ext>
              </a:extLst>
            </p:cNvPr>
            <p:cNvGrpSpPr/>
            <p:nvPr/>
          </p:nvGrpSpPr>
          <p:grpSpPr>
            <a:xfrm>
              <a:off x="1800362" y="3747436"/>
              <a:ext cx="611353" cy="510002"/>
              <a:chOff x="5638800" y="2971800"/>
              <a:chExt cx="1095632" cy="914400"/>
            </a:xfrm>
          </p:grpSpPr>
          <p:pic>
            <p:nvPicPr>
              <p:cNvPr id="68" name="图形 67" descr="合同 纯色填充">
                <a:extLst>
                  <a:ext uri="{FF2B5EF4-FFF2-40B4-BE49-F238E27FC236}">
                    <a16:creationId xmlns:a16="http://schemas.microsoft.com/office/drawing/2014/main" id="{FE19A59E-A43C-D1E2-0AF6-2A71B954C9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69" name="图形 68" descr="笔 纯色填充">
                <a:extLst>
                  <a:ext uri="{FF2B5EF4-FFF2-40B4-BE49-F238E27FC236}">
                    <a16:creationId xmlns:a16="http://schemas.microsoft.com/office/drawing/2014/main" id="{CCA34417-D75F-049F-2215-BC7A9C109B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67" name="文本框 66">
              <a:extLst>
                <a:ext uri="{FF2B5EF4-FFF2-40B4-BE49-F238E27FC236}">
                  <a16:creationId xmlns:a16="http://schemas.microsoft.com/office/drawing/2014/main" id="{04A30E3A-4700-880F-BD45-7C0921667D72}"/>
                </a:ext>
              </a:extLst>
            </p:cNvPr>
            <p:cNvSpPr txBox="1"/>
            <p:nvPr/>
          </p:nvSpPr>
          <p:spPr>
            <a:xfrm>
              <a:off x="2168252" y="3976023"/>
              <a:ext cx="1915909"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8E0825DE-996A-15E5-354D-B24C668A23D6}"/>
              </a:ext>
            </a:extLst>
          </p:cNvPr>
          <p:cNvGrpSpPr/>
          <p:nvPr/>
        </p:nvGrpSpPr>
        <p:grpSpPr>
          <a:xfrm>
            <a:off x="5254051" y="3900364"/>
            <a:ext cx="2273733" cy="536364"/>
            <a:chOff x="1800362" y="3747436"/>
            <a:chExt cx="2273733" cy="536364"/>
          </a:xfrm>
        </p:grpSpPr>
        <p:grpSp>
          <p:nvGrpSpPr>
            <p:cNvPr id="71" name="组合 70">
              <a:extLst>
                <a:ext uri="{FF2B5EF4-FFF2-40B4-BE49-F238E27FC236}">
                  <a16:creationId xmlns:a16="http://schemas.microsoft.com/office/drawing/2014/main" id="{52D0AB87-3E26-A637-AEED-852236B91763}"/>
                </a:ext>
              </a:extLst>
            </p:cNvPr>
            <p:cNvGrpSpPr/>
            <p:nvPr/>
          </p:nvGrpSpPr>
          <p:grpSpPr>
            <a:xfrm>
              <a:off x="1800362" y="3747436"/>
              <a:ext cx="611353" cy="510002"/>
              <a:chOff x="5638800" y="2971800"/>
              <a:chExt cx="1095632" cy="914400"/>
            </a:xfrm>
          </p:grpSpPr>
          <p:pic>
            <p:nvPicPr>
              <p:cNvPr id="73" name="图形 72" descr="合同 纯色填充">
                <a:extLst>
                  <a:ext uri="{FF2B5EF4-FFF2-40B4-BE49-F238E27FC236}">
                    <a16:creationId xmlns:a16="http://schemas.microsoft.com/office/drawing/2014/main" id="{9B51C15F-808C-CF95-9FB7-8552DAA87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74" name="图形 73" descr="笔 纯色填充">
                <a:extLst>
                  <a:ext uri="{FF2B5EF4-FFF2-40B4-BE49-F238E27FC236}">
                    <a16:creationId xmlns:a16="http://schemas.microsoft.com/office/drawing/2014/main" id="{A12C3333-D272-4C0A-2471-3ECDE15E65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72" name="文本框 71">
              <a:extLst>
                <a:ext uri="{FF2B5EF4-FFF2-40B4-BE49-F238E27FC236}">
                  <a16:creationId xmlns:a16="http://schemas.microsoft.com/office/drawing/2014/main" id="{762A056A-3AFB-2615-D0F2-628C68C09E79}"/>
                </a:ext>
              </a:extLst>
            </p:cNvPr>
            <p:cNvSpPr txBox="1"/>
            <p:nvPr/>
          </p:nvSpPr>
          <p:spPr>
            <a:xfrm>
              <a:off x="2168252" y="3976023"/>
              <a:ext cx="1905843"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75" name="组合 74">
            <a:extLst>
              <a:ext uri="{FF2B5EF4-FFF2-40B4-BE49-F238E27FC236}">
                <a16:creationId xmlns:a16="http://schemas.microsoft.com/office/drawing/2014/main" id="{4A9F356C-E7C7-37C3-484C-BDF65A997F7C}"/>
              </a:ext>
            </a:extLst>
          </p:cNvPr>
          <p:cNvGrpSpPr/>
          <p:nvPr/>
        </p:nvGrpSpPr>
        <p:grpSpPr>
          <a:xfrm>
            <a:off x="8209112" y="4972283"/>
            <a:ext cx="2290211" cy="536364"/>
            <a:chOff x="1800362" y="3747436"/>
            <a:chExt cx="2290211" cy="536364"/>
          </a:xfrm>
        </p:grpSpPr>
        <p:grpSp>
          <p:nvGrpSpPr>
            <p:cNvPr id="76" name="组合 75">
              <a:extLst>
                <a:ext uri="{FF2B5EF4-FFF2-40B4-BE49-F238E27FC236}">
                  <a16:creationId xmlns:a16="http://schemas.microsoft.com/office/drawing/2014/main" id="{80AF0605-9F37-07FA-AEC6-265D2D50FCDD}"/>
                </a:ext>
              </a:extLst>
            </p:cNvPr>
            <p:cNvGrpSpPr/>
            <p:nvPr/>
          </p:nvGrpSpPr>
          <p:grpSpPr>
            <a:xfrm>
              <a:off x="1800362" y="3747436"/>
              <a:ext cx="611353" cy="510002"/>
              <a:chOff x="5638800" y="2971800"/>
              <a:chExt cx="1095632" cy="914400"/>
            </a:xfrm>
          </p:grpSpPr>
          <p:pic>
            <p:nvPicPr>
              <p:cNvPr id="78" name="图形 77" descr="合同 纯色填充">
                <a:extLst>
                  <a:ext uri="{FF2B5EF4-FFF2-40B4-BE49-F238E27FC236}">
                    <a16:creationId xmlns:a16="http://schemas.microsoft.com/office/drawing/2014/main" id="{1F5486FC-4670-8125-A59D-EF51ED732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79" name="图形 78" descr="笔 纯色填充">
                <a:extLst>
                  <a:ext uri="{FF2B5EF4-FFF2-40B4-BE49-F238E27FC236}">
                    <a16:creationId xmlns:a16="http://schemas.microsoft.com/office/drawing/2014/main" id="{F5F39D92-A590-0B05-F758-E08F8ECA49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77" name="文本框 76">
              <a:extLst>
                <a:ext uri="{FF2B5EF4-FFF2-40B4-BE49-F238E27FC236}">
                  <a16:creationId xmlns:a16="http://schemas.microsoft.com/office/drawing/2014/main" id="{71292B52-350E-9866-D275-D405298B0BAC}"/>
                </a:ext>
              </a:extLst>
            </p:cNvPr>
            <p:cNvSpPr txBox="1"/>
            <p:nvPr/>
          </p:nvSpPr>
          <p:spPr>
            <a:xfrm>
              <a:off x="2168252" y="3976023"/>
              <a:ext cx="1922321"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pic>
        <p:nvPicPr>
          <p:cNvPr id="80" name="图形 79" descr="旧钥匙 纯色填充">
            <a:extLst>
              <a:ext uri="{FF2B5EF4-FFF2-40B4-BE49-F238E27FC236}">
                <a16:creationId xmlns:a16="http://schemas.microsoft.com/office/drawing/2014/main" id="{9F3C8CC7-47CA-B15A-50FD-ACE30C8ED9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469849">
            <a:off x="1852035" y="5793744"/>
            <a:ext cx="672667" cy="672667"/>
          </a:xfrm>
          <a:prstGeom prst="rect">
            <a:avLst/>
          </a:prstGeom>
        </p:spPr>
      </p:pic>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7CF03F0C-8827-D197-EBC1-A7D044B54BAA}"/>
                  </a:ext>
                </a:extLst>
              </p:cNvPr>
              <p:cNvSpPr txBox="1"/>
              <p:nvPr/>
            </p:nvSpPr>
            <p:spPr>
              <a:xfrm>
                <a:off x="2312142" y="3318546"/>
                <a:ext cx="1008609" cy="307777"/>
              </a:xfrm>
              <a:prstGeom prst="rect">
                <a:avLst/>
              </a:prstGeom>
              <a:noFill/>
            </p:spPr>
            <p:txBody>
              <a:bodyPr wrap="none" rtlCol="0">
                <a:spAutoFit/>
              </a:bodyPr>
              <a:lstStyle/>
              <a:p>
                <a:pPr algn="l"/>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Blind(</a:t>
                </a:r>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1" name="文本框 80">
                <a:extLst>
                  <a:ext uri="{FF2B5EF4-FFF2-40B4-BE49-F238E27FC236}">
                    <a16:creationId xmlns:a16="http://schemas.microsoft.com/office/drawing/2014/main" id="{7CF03F0C-8827-D197-EBC1-A7D044B54BAA}"/>
                  </a:ext>
                </a:extLst>
              </p:cNvPr>
              <p:cNvSpPr txBox="1">
                <a:spLocks noRot="1" noChangeAspect="1" noMove="1" noResize="1" noEditPoints="1" noAdjustHandles="1" noChangeArrowheads="1" noChangeShapeType="1" noTextEdit="1"/>
              </p:cNvSpPr>
              <p:nvPr/>
            </p:nvSpPr>
            <p:spPr>
              <a:xfrm>
                <a:off x="2312142" y="3318546"/>
                <a:ext cx="1008609" cy="307777"/>
              </a:xfrm>
              <a:prstGeom prst="rect">
                <a:avLst/>
              </a:prstGeom>
              <a:blipFill>
                <a:blip r:embed="rId11"/>
                <a:stretch>
                  <a:fillRect l="-1235" t="-4000" r="-123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C9530DF6-EBAE-A23B-4628-CE771907CA10}"/>
                  </a:ext>
                </a:extLst>
              </p:cNvPr>
              <p:cNvSpPr txBox="1"/>
              <p:nvPr/>
            </p:nvSpPr>
            <p:spPr>
              <a:xfrm>
                <a:off x="5254051" y="4410366"/>
                <a:ext cx="1039067" cy="307777"/>
              </a:xfrm>
              <a:prstGeom prst="rect">
                <a:avLst/>
              </a:prstGeom>
              <a:noFill/>
            </p:spPr>
            <p:txBody>
              <a:bodyPr wrap="none" rtlCol="0">
                <a:spAutoFit/>
              </a:bodyPr>
              <a:lstStyle/>
              <a:p>
                <a:pPr algn="l"/>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Blind(</a:t>
                </a:r>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2" name="文本框 81">
                <a:extLst>
                  <a:ext uri="{FF2B5EF4-FFF2-40B4-BE49-F238E27FC236}">
                    <a16:creationId xmlns:a16="http://schemas.microsoft.com/office/drawing/2014/main" id="{C9530DF6-EBAE-A23B-4628-CE771907CA10}"/>
                  </a:ext>
                </a:extLst>
              </p:cNvPr>
              <p:cNvSpPr txBox="1">
                <a:spLocks noRot="1" noChangeAspect="1" noMove="1" noResize="1" noEditPoints="1" noAdjustHandles="1" noChangeArrowheads="1" noChangeShapeType="1" noTextEdit="1"/>
              </p:cNvSpPr>
              <p:nvPr/>
            </p:nvSpPr>
            <p:spPr>
              <a:xfrm>
                <a:off x="5254051" y="4410366"/>
                <a:ext cx="1039067" cy="307777"/>
              </a:xfrm>
              <a:prstGeom prst="rect">
                <a:avLst/>
              </a:prstGeom>
              <a:blipFill>
                <a:blip r:embed="rId12"/>
                <a:stretch>
                  <a:fillRect l="-1205"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E1C20CEC-7AD2-572B-B480-E6F2628BA769}"/>
                  </a:ext>
                </a:extLst>
              </p:cNvPr>
              <p:cNvSpPr txBox="1"/>
              <p:nvPr/>
            </p:nvSpPr>
            <p:spPr>
              <a:xfrm>
                <a:off x="8206842" y="5478237"/>
                <a:ext cx="1002197" cy="307777"/>
              </a:xfrm>
              <a:prstGeom prst="rect">
                <a:avLst/>
              </a:prstGeom>
              <a:noFill/>
            </p:spPr>
            <p:txBody>
              <a:bodyPr wrap="none" rtlCol="0">
                <a:spAutoFit/>
              </a:bodyPr>
              <a:lstStyle/>
              <a:p>
                <a:pPr algn="l"/>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Blind(</a:t>
                </a:r>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DB</a:t>
                </a:r>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3" name="文本框 82">
                <a:extLst>
                  <a:ext uri="{FF2B5EF4-FFF2-40B4-BE49-F238E27FC236}">
                    <a16:creationId xmlns:a16="http://schemas.microsoft.com/office/drawing/2014/main" id="{E1C20CEC-7AD2-572B-B480-E6F2628BA769}"/>
                  </a:ext>
                </a:extLst>
              </p:cNvPr>
              <p:cNvSpPr txBox="1">
                <a:spLocks noRot="1" noChangeAspect="1" noMove="1" noResize="1" noEditPoints="1" noAdjustHandles="1" noChangeArrowheads="1" noChangeShapeType="1" noTextEdit="1"/>
              </p:cNvSpPr>
              <p:nvPr/>
            </p:nvSpPr>
            <p:spPr>
              <a:xfrm>
                <a:off x="8206842" y="5478237"/>
                <a:ext cx="1002197" cy="307777"/>
              </a:xfrm>
              <a:prstGeom prst="rect">
                <a:avLst/>
              </a:prstGeom>
              <a:blipFill>
                <a:blip r:embed="rId13"/>
                <a:stretch>
                  <a:fillRect l="-2500" t="-4000" b="-2000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D853D0E-7C21-37B6-1F29-2EC50D17595E}"/>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Scriptless Scripts[Malavolta et al. '19]</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25287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046486D3-C80D-F850-300E-B1B001041AE4}"/>
              </a:ext>
            </a:extLst>
          </p:cNvPr>
          <p:cNvGrpSpPr/>
          <p:nvPr/>
        </p:nvGrpSpPr>
        <p:grpSpPr>
          <a:xfrm>
            <a:off x="1854993" y="1126946"/>
            <a:ext cx="914400" cy="1343434"/>
            <a:chOff x="2590534" y="2001681"/>
            <a:chExt cx="914400" cy="1343434"/>
          </a:xfrm>
        </p:grpSpPr>
        <p:pic>
          <p:nvPicPr>
            <p:cNvPr id="45" name="图形 44" descr="用户 纯色填充">
              <a:extLst>
                <a:ext uri="{FF2B5EF4-FFF2-40B4-BE49-F238E27FC236}">
                  <a16:creationId xmlns:a16="http://schemas.microsoft.com/office/drawing/2014/main" id="{B6501E34-6A39-3EEA-5E65-FC606B3A5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6" name="文本框 45">
              <a:extLst>
                <a:ext uri="{FF2B5EF4-FFF2-40B4-BE49-F238E27FC236}">
                  <a16:creationId xmlns:a16="http://schemas.microsoft.com/office/drawing/2014/main" id="{295080C6-7C6E-E4AB-72AB-324B102775B2}"/>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47" name="组合 46">
            <a:extLst>
              <a:ext uri="{FF2B5EF4-FFF2-40B4-BE49-F238E27FC236}">
                <a16:creationId xmlns:a16="http://schemas.microsoft.com/office/drawing/2014/main" id="{3CAD1399-337E-B440-2ED2-F0766A8F4C49}"/>
              </a:ext>
            </a:extLst>
          </p:cNvPr>
          <p:cNvGrpSpPr/>
          <p:nvPr/>
        </p:nvGrpSpPr>
        <p:grpSpPr>
          <a:xfrm>
            <a:off x="4796851" y="1188501"/>
            <a:ext cx="914400" cy="1343434"/>
            <a:chOff x="2590534" y="2001681"/>
            <a:chExt cx="914400" cy="1343434"/>
          </a:xfrm>
        </p:grpSpPr>
        <p:pic>
          <p:nvPicPr>
            <p:cNvPr id="48" name="图形 47" descr="用户 纯色填充">
              <a:extLst>
                <a:ext uri="{FF2B5EF4-FFF2-40B4-BE49-F238E27FC236}">
                  <a16:creationId xmlns:a16="http://schemas.microsoft.com/office/drawing/2014/main" id="{B5AF740B-E95D-C656-334B-46A263BF67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9" name="文本框 48">
              <a:extLst>
                <a:ext uri="{FF2B5EF4-FFF2-40B4-BE49-F238E27FC236}">
                  <a16:creationId xmlns:a16="http://schemas.microsoft.com/office/drawing/2014/main" id="{713659E3-6614-9219-76CB-FC0411636EC9}"/>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0" name="组合 49">
            <a:extLst>
              <a:ext uri="{FF2B5EF4-FFF2-40B4-BE49-F238E27FC236}">
                <a16:creationId xmlns:a16="http://schemas.microsoft.com/office/drawing/2014/main" id="{C4A07ABA-44F0-EE40-59CC-5ACFACED0D1B}"/>
              </a:ext>
            </a:extLst>
          </p:cNvPr>
          <p:cNvGrpSpPr/>
          <p:nvPr/>
        </p:nvGrpSpPr>
        <p:grpSpPr>
          <a:xfrm>
            <a:off x="7749642" y="1188501"/>
            <a:ext cx="914400" cy="1343434"/>
            <a:chOff x="2590534" y="2001681"/>
            <a:chExt cx="914400" cy="1343434"/>
          </a:xfrm>
        </p:grpSpPr>
        <p:pic>
          <p:nvPicPr>
            <p:cNvPr id="51" name="图形 50" descr="用户 纯色填充">
              <a:extLst>
                <a:ext uri="{FF2B5EF4-FFF2-40B4-BE49-F238E27FC236}">
                  <a16:creationId xmlns:a16="http://schemas.microsoft.com/office/drawing/2014/main" id="{F282DD1B-3FC0-CD51-5D03-407E02479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52" name="文本框 51">
              <a:extLst>
                <a:ext uri="{FF2B5EF4-FFF2-40B4-BE49-F238E27FC236}">
                  <a16:creationId xmlns:a16="http://schemas.microsoft.com/office/drawing/2014/main" id="{E6D830DA-D678-285F-AC0A-F2CBDD1389DC}"/>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3" name="组合 52">
            <a:extLst>
              <a:ext uri="{FF2B5EF4-FFF2-40B4-BE49-F238E27FC236}">
                <a16:creationId xmlns:a16="http://schemas.microsoft.com/office/drawing/2014/main" id="{F63C65FE-DF1D-E437-F2A3-866A182C85CA}"/>
              </a:ext>
            </a:extLst>
          </p:cNvPr>
          <p:cNvGrpSpPr/>
          <p:nvPr/>
        </p:nvGrpSpPr>
        <p:grpSpPr>
          <a:xfrm>
            <a:off x="10713364" y="1126946"/>
            <a:ext cx="914400" cy="1343434"/>
            <a:chOff x="3658218" y="2001681"/>
            <a:chExt cx="914400" cy="1343434"/>
          </a:xfrm>
        </p:grpSpPr>
        <p:pic>
          <p:nvPicPr>
            <p:cNvPr id="54" name="图形 53" descr="用户 纯色填充">
              <a:extLst>
                <a:ext uri="{FF2B5EF4-FFF2-40B4-BE49-F238E27FC236}">
                  <a16:creationId xmlns:a16="http://schemas.microsoft.com/office/drawing/2014/main" id="{1FE93D08-72C6-863B-AA23-3D72CCD638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55" name="文本框 54">
              <a:extLst>
                <a:ext uri="{FF2B5EF4-FFF2-40B4-BE49-F238E27FC236}">
                  <a16:creationId xmlns:a16="http://schemas.microsoft.com/office/drawing/2014/main" id="{466E1C75-9A85-C2D9-EDD2-49B3E1D4F991}"/>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6" name="组合 55">
            <a:extLst>
              <a:ext uri="{FF2B5EF4-FFF2-40B4-BE49-F238E27FC236}">
                <a16:creationId xmlns:a16="http://schemas.microsoft.com/office/drawing/2014/main" id="{61CA5F4E-62CD-105D-BD02-BDE6300C118D}"/>
              </a:ext>
            </a:extLst>
          </p:cNvPr>
          <p:cNvGrpSpPr/>
          <p:nvPr/>
        </p:nvGrpSpPr>
        <p:grpSpPr>
          <a:xfrm>
            <a:off x="2869686" y="1726293"/>
            <a:ext cx="1826873" cy="397788"/>
            <a:chOff x="2869686" y="3085543"/>
            <a:chExt cx="1826873" cy="397788"/>
          </a:xfrm>
        </p:grpSpPr>
        <p:cxnSp>
          <p:nvCxnSpPr>
            <p:cNvPr id="57" name="直线箭头连接符 56">
              <a:extLst>
                <a:ext uri="{FF2B5EF4-FFF2-40B4-BE49-F238E27FC236}">
                  <a16:creationId xmlns:a16="http://schemas.microsoft.com/office/drawing/2014/main" id="{90D59964-25DD-1389-970C-BAC8B1DD8EC6}"/>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E2E91341-CA40-925F-0E9D-7A4F1A0BD0F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59" name="组合 58">
            <a:extLst>
              <a:ext uri="{FF2B5EF4-FFF2-40B4-BE49-F238E27FC236}">
                <a16:creationId xmlns:a16="http://schemas.microsoft.com/office/drawing/2014/main" id="{893BF7B2-3773-68D7-EE42-DB719022B9DF}"/>
              </a:ext>
            </a:extLst>
          </p:cNvPr>
          <p:cNvGrpSpPr/>
          <p:nvPr/>
        </p:nvGrpSpPr>
        <p:grpSpPr>
          <a:xfrm>
            <a:off x="5840337" y="1726293"/>
            <a:ext cx="1826873" cy="397788"/>
            <a:chOff x="5840337" y="3085543"/>
            <a:chExt cx="1826873" cy="397788"/>
          </a:xfrm>
        </p:grpSpPr>
        <p:cxnSp>
          <p:nvCxnSpPr>
            <p:cNvPr id="60" name="直线箭头连接符 59">
              <a:extLst>
                <a:ext uri="{FF2B5EF4-FFF2-40B4-BE49-F238E27FC236}">
                  <a16:creationId xmlns:a16="http://schemas.microsoft.com/office/drawing/2014/main" id="{94C46EE3-BD1C-5BB7-8A98-02F5D6A9BDA6}"/>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8F80EDEF-F850-3F06-80A1-9D69D5EDCD6F}"/>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62" name="组合 61">
            <a:extLst>
              <a:ext uri="{FF2B5EF4-FFF2-40B4-BE49-F238E27FC236}">
                <a16:creationId xmlns:a16="http://schemas.microsoft.com/office/drawing/2014/main" id="{A8A1F055-0495-D48B-835E-36A290F09F0E}"/>
              </a:ext>
            </a:extLst>
          </p:cNvPr>
          <p:cNvGrpSpPr/>
          <p:nvPr/>
        </p:nvGrpSpPr>
        <p:grpSpPr>
          <a:xfrm>
            <a:off x="8886491" y="1726293"/>
            <a:ext cx="1826873" cy="397788"/>
            <a:chOff x="8886491" y="3085543"/>
            <a:chExt cx="1826873" cy="397788"/>
          </a:xfrm>
        </p:grpSpPr>
        <p:cxnSp>
          <p:nvCxnSpPr>
            <p:cNvPr id="63" name="直线箭头连接符 62">
              <a:extLst>
                <a:ext uri="{FF2B5EF4-FFF2-40B4-BE49-F238E27FC236}">
                  <a16:creationId xmlns:a16="http://schemas.microsoft.com/office/drawing/2014/main" id="{0953A37E-0647-DD39-9EAD-2081354A3318}"/>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E8F07E9E-BF29-AF75-2364-4B36389A3A85}"/>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65" name="组合 64">
            <a:extLst>
              <a:ext uri="{FF2B5EF4-FFF2-40B4-BE49-F238E27FC236}">
                <a16:creationId xmlns:a16="http://schemas.microsoft.com/office/drawing/2014/main" id="{94A8513A-3B95-D33F-B73C-831530686B46}"/>
              </a:ext>
            </a:extLst>
          </p:cNvPr>
          <p:cNvGrpSpPr/>
          <p:nvPr/>
        </p:nvGrpSpPr>
        <p:grpSpPr>
          <a:xfrm>
            <a:off x="2306220" y="2812592"/>
            <a:ext cx="2283799" cy="536364"/>
            <a:chOff x="1800362" y="3747436"/>
            <a:chExt cx="2283799" cy="536364"/>
          </a:xfrm>
        </p:grpSpPr>
        <p:grpSp>
          <p:nvGrpSpPr>
            <p:cNvPr id="66" name="组合 65">
              <a:extLst>
                <a:ext uri="{FF2B5EF4-FFF2-40B4-BE49-F238E27FC236}">
                  <a16:creationId xmlns:a16="http://schemas.microsoft.com/office/drawing/2014/main" id="{63F97C3A-3CC4-D293-E40D-6428CFA9DA00}"/>
                </a:ext>
              </a:extLst>
            </p:cNvPr>
            <p:cNvGrpSpPr/>
            <p:nvPr/>
          </p:nvGrpSpPr>
          <p:grpSpPr>
            <a:xfrm>
              <a:off x="1800362" y="3747436"/>
              <a:ext cx="611353" cy="510002"/>
              <a:chOff x="5638800" y="2971800"/>
              <a:chExt cx="1095632" cy="914400"/>
            </a:xfrm>
          </p:grpSpPr>
          <p:pic>
            <p:nvPicPr>
              <p:cNvPr id="68" name="图形 67" descr="合同 纯色填充">
                <a:extLst>
                  <a:ext uri="{FF2B5EF4-FFF2-40B4-BE49-F238E27FC236}">
                    <a16:creationId xmlns:a16="http://schemas.microsoft.com/office/drawing/2014/main" id="{FE19A59E-A43C-D1E2-0AF6-2A71B954C9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69" name="图形 68" descr="笔 纯色填充">
                <a:extLst>
                  <a:ext uri="{FF2B5EF4-FFF2-40B4-BE49-F238E27FC236}">
                    <a16:creationId xmlns:a16="http://schemas.microsoft.com/office/drawing/2014/main" id="{CCA34417-D75F-049F-2215-BC7A9C109B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67" name="文本框 66">
              <a:extLst>
                <a:ext uri="{FF2B5EF4-FFF2-40B4-BE49-F238E27FC236}">
                  <a16:creationId xmlns:a16="http://schemas.microsoft.com/office/drawing/2014/main" id="{04A30E3A-4700-880F-BD45-7C0921667D72}"/>
                </a:ext>
              </a:extLst>
            </p:cNvPr>
            <p:cNvSpPr txBox="1"/>
            <p:nvPr/>
          </p:nvSpPr>
          <p:spPr>
            <a:xfrm>
              <a:off x="2168252" y="3976023"/>
              <a:ext cx="1915909"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8E0825DE-996A-15E5-354D-B24C668A23D6}"/>
              </a:ext>
            </a:extLst>
          </p:cNvPr>
          <p:cNvGrpSpPr/>
          <p:nvPr/>
        </p:nvGrpSpPr>
        <p:grpSpPr>
          <a:xfrm>
            <a:off x="5254051" y="3900364"/>
            <a:ext cx="2273733" cy="536364"/>
            <a:chOff x="1800362" y="3747436"/>
            <a:chExt cx="2273733" cy="536364"/>
          </a:xfrm>
        </p:grpSpPr>
        <p:grpSp>
          <p:nvGrpSpPr>
            <p:cNvPr id="71" name="组合 70">
              <a:extLst>
                <a:ext uri="{FF2B5EF4-FFF2-40B4-BE49-F238E27FC236}">
                  <a16:creationId xmlns:a16="http://schemas.microsoft.com/office/drawing/2014/main" id="{52D0AB87-3E26-A637-AEED-852236B91763}"/>
                </a:ext>
              </a:extLst>
            </p:cNvPr>
            <p:cNvGrpSpPr/>
            <p:nvPr/>
          </p:nvGrpSpPr>
          <p:grpSpPr>
            <a:xfrm>
              <a:off x="1800362" y="3747436"/>
              <a:ext cx="611353" cy="510002"/>
              <a:chOff x="5638800" y="2971800"/>
              <a:chExt cx="1095632" cy="914400"/>
            </a:xfrm>
          </p:grpSpPr>
          <p:pic>
            <p:nvPicPr>
              <p:cNvPr id="73" name="图形 72" descr="合同 纯色填充">
                <a:extLst>
                  <a:ext uri="{FF2B5EF4-FFF2-40B4-BE49-F238E27FC236}">
                    <a16:creationId xmlns:a16="http://schemas.microsoft.com/office/drawing/2014/main" id="{9B51C15F-808C-CF95-9FB7-8552DAA87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74" name="图形 73" descr="笔 纯色填充">
                <a:extLst>
                  <a:ext uri="{FF2B5EF4-FFF2-40B4-BE49-F238E27FC236}">
                    <a16:creationId xmlns:a16="http://schemas.microsoft.com/office/drawing/2014/main" id="{A12C3333-D272-4C0A-2471-3ECDE15E65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72" name="文本框 71">
              <a:extLst>
                <a:ext uri="{FF2B5EF4-FFF2-40B4-BE49-F238E27FC236}">
                  <a16:creationId xmlns:a16="http://schemas.microsoft.com/office/drawing/2014/main" id="{762A056A-3AFB-2615-D0F2-628C68C09E79}"/>
                </a:ext>
              </a:extLst>
            </p:cNvPr>
            <p:cNvSpPr txBox="1"/>
            <p:nvPr/>
          </p:nvSpPr>
          <p:spPr>
            <a:xfrm>
              <a:off x="2168252" y="3976023"/>
              <a:ext cx="1905843"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75" name="组合 74">
            <a:extLst>
              <a:ext uri="{FF2B5EF4-FFF2-40B4-BE49-F238E27FC236}">
                <a16:creationId xmlns:a16="http://schemas.microsoft.com/office/drawing/2014/main" id="{4A9F356C-E7C7-37C3-484C-BDF65A997F7C}"/>
              </a:ext>
            </a:extLst>
          </p:cNvPr>
          <p:cNvGrpSpPr/>
          <p:nvPr/>
        </p:nvGrpSpPr>
        <p:grpSpPr>
          <a:xfrm>
            <a:off x="8209112" y="4972283"/>
            <a:ext cx="2290211" cy="536364"/>
            <a:chOff x="1800362" y="3747436"/>
            <a:chExt cx="2290211" cy="536364"/>
          </a:xfrm>
        </p:grpSpPr>
        <p:grpSp>
          <p:nvGrpSpPr>
            <p:cNvPr id="76" name="组合 75">
              <a:extLst>
                <a:ext uri="{FF2B5EF4-FFF2-40B4-BE49-F238E27FC236}">
                  <a16:creationId xmlns:a16="http://schemas.microsoft.com/office/drawing/2014/main" id="{80AF0605-9F37-07FA-AEC6-265D2D50FCDD}"/>
                </a:ext>
              </a:extLst>
            </p:cNvPr>
            <p:cNvGrpSpPr/>
            <p:nvPr/>
          </p:nvGrpSpPr>
          <p:grpSpPr>
            <a:xfrm>
              <a:off x="1800362" y="3747436"/>
              <a:ext cx="611353" cy="510002"/>
              <a:chOff x="5638800" y="2971800"/>
              <a:chExt cx="1095632" cy="914400"/>
            </a:xfrm>
          </p:grpSpPr>
          <p:pic>
            <p:nvPicPr>
              <p:cNvPr id="78" name="图形 77" descr="合同 纯色填充">
                <a:extLst>
                  <a:ext uri="{FF2B5EF4-FFF2-40B4-BE49-F238E27FC236}">
                    <a16:creationId xmlns:a16="http://schemas.microsoft.com/office/drawing/2014/main" id="{1F5486FC-4670-8125-A59D-EF51ED732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79" name="图形 78" descr="笔 纯色填充">
                <a:extLst>
                  <a:ext uri="{FF2B5EF4-FFF2-40B4-BE49-F238E27FC236}">
                    <a16:creationId xmlns:a16="http://schemas.microsoft.com/office/drawing/2014/main" id="{F5F39D92-A590-0B05-F758-E08F8ECA49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77" name="文本框 76">
              <a:extLst>
                <a:ext uri="{FF2B5EF4-FFF2-40B4-BE49-F238E27FC236}">
                  <a16:creationId xmlns:a16="http://schemas.microsoft.com/office/drawing/2014/main" id="{71292B52-350E-9866-D275-D405298B0BAC}"/>
                </a:ext>
              </a:extLst>
            </p:cNvPr>
            <p:cNvSpPr txBox="1"/>
            <p:nvPr/>
          </p:nvSpPr>
          <p:spPr>
            <a:xfrm>
              <a:off x="2168252" y="3976023"/>
              <a:ext cx="1922321"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pic>
        <p:nvPicPr>
          <p:cNvPr id="80" name="图形 79" descr="旧钥匙 纯色填充">
            <a:extLst>
              <a:ext uri="{FF2B5EF4-FFF2-40B4-BE49-F238E27FC236}">
                <a16:creationId xmlns:a16="http://schemas.microsoft.com/office/drawing/2014/main" id="{9F3C8CC7-47CA-B15A-50FD-ACE30C8ED9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469849">
            <a:off x="7500855" y="5651906"/>
            <a:ext cx="672667" cy="672667"/>
          </a:xfrm>
          <a:prstGeom prst="rect">
            <a:avLst/>
          </a:prstGeom>
        </p:spPr>
      </p:pic>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7CF03F0C-8827-D197-EBC1-A7D044B54BAA}"/>
                  </a:ext>
                </a:extLst>
              </p:cNvPr>
              <p:cNvSpPr txBox="1"/>
              <p:nvPr/>
            </p:nvSpPr>
            <p:spPr>
              <a:xfrm>
                <a:off x="2312142" y="3318546"/>
                <a:ext cx="1008609" cy="307777"/>
              </a:xfrm>
              <a:prstGeom prst="rect">
                <a:avLst/>
              </a:prstGeom>
              <a:noFill/>
            </p:spPr>
            <p:txBody>
              <a:bodyPr wrap="none" rtlCol="0">
                <a:spAutoFit/>
              </a:bodyPr>
              <a:lstStyle/>
              <a:p>
                <a:pPr algn="l"/>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Blind(</a:t>
                </a:r>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1" name="文本框 80">
                <a:extLst>
                  <a:ext uri="{FF2B5EF4-FFF2-40B4-BE49-F238E27FC236}">
                    <a16:creationId xmlns:a16="http://schemas.microsoft.com/office/drawing/2014/main" id="{7CF03F0C-8827-D197-EBC1-A7D044B54BAA}"/>
                  </a:ext>
                </a:extLst>
              </p:cNvPr>
              <p:cNvSpPr txBox="1">
                <a:spLocks noRot="1" noChangeAspect="1" noMove="1" noResize="1" noEditPoints="1" noAdjustHandles="1" noChangeArrowheads="1" noChangeShapeType="1" noTextEdit="1"/>
              </p:cNvSpPr>
              <p:nvPr/>
            </p:nvSpPr>
            <p:spPr>
              <a:xfrm>
                <a:off x="2312142" y="3318546"/>
                <a:ext cx="1008609" cy="307777"/>
              </a:xfrm>
              <a:prstGeom prst="rect">
                <a:avLst/>
              </a:prstGeom>
              <a:blipFill>
                <a:blip r:embed="rId11"/>
                <a:stretch>
                  <a:fillRect l="-1235" t="-4000" r="-123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C9530DF6-EBAE-A23B-4628-CE771907CA10}"/>
                  </a:ext>
                </a:extLst>
              </p:cNvPr>
              <p:cNvSpPr txBox="1"/>
              <p:nvPr/>
            </p:nvSpPr>
            <p:spPr>
              <a:xfrm>
                <a:off x="5254051" y="4410366"/>
                <a:ext cx="1039067" cy="307777"/>
              </a:xfrm>
              <a:prstGeom prst="rect">
                <a:avLst/>
              </a:prstGeom>
              <a:noFill/>
            </p:spPr>
            <p:txBody>
              <a:bodyPr wrap="none" rtlCol="0">
                <a:spAutoFit/>
              </a:bodyPr>
              <a:lstStyle/>
              <a:p>
                <a:pPr algn="l"/>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Blind(</a:t>
                </a:r>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2" name="文本框 81">
                <a:extLst>
                  <a:ext uri="{FF2B5EF4-FFF2-40B4-BE49-F238E27FC236}">
                    <a16:creationId xmlns:a16="http://schemas.microsoft.com/office/drawing/2014/main" id="{C9530DF6-EBAE-A23B-4628-CE771907CA10}"/>
                  </a:ext>
                </a:extLst>
              </p:cNvPr>
              <p:cNvSpPr txBox="1">
                <a:spLocks noRot="1" noChangeAspect="1" noMove="1" noResize="1" noEditPoints="1" noAdjustHandles="1" noChangeArrowheads="1" noChangeShapeType="1" noTextEdit="1"/>
              </p:cNvSpPr>
              <p:nvPr/>
            </p:nvSpPr>
            <p:spPr>
              <a:xfrm>
                <a:off x="5254051" y="4410366"/>
                <a:ext cx="1039067" cy="307777"/>
              </a:xfrm>
              <a:prstGeom prst="rect">
                <a:avLst/>
              </a:prstGeom>
              <a:blipFill>
                <a:blip r:embed="rId12"/>
                <a:stretch>
                  <a:fillRect l="-1205"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E1C20CEC-7AD2-572B-B480-E6F2628BA769}"/>
                  </a:ext>
                </a:extLst>
              </p:cNvPr>
              <p:cNvSpPr txBox="1"/>
              <p:nvPr/>
            </p:nvSpPr>
            <p:spPr>
              <a:xfrm>
                <a:off x="8206842" y="5478237"/>
                <a:ext cx="465192" cy="307777"/>
              </a:xfrm>
              <a:prstGeom prst="rect">
                <a:avLst/>
              </a:prstGeom>
              <a:noFill/>
            </p:spPr>
            <p:txBody>
              <a:bodyPr wrap="none" rtlCol="0">
                <a:spAutoFit/>
              </a:bodyPr>
              <a:lstStyle/>
              <a:p>
                <a:pPr algn="l"/>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DB</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3" name="文本框 82">
                <a:extLst>
                  <a:ext uri="{FF2B5EF4-FFF2-40B4-BE49-F238E27FC236}">
                    <a16:creationId xmlns:a16="http://schemas.microsoft.com/office/drawing/2014/main" id="{E1C20CEC-7AD2-572B-B480-E6F2628BA769}"/>
                  </a:ext>
                </a:extLst>
              </p:cNvPr>
              <p:cNvSpPr txBox="1">
                <a:spLocks noRot="1" noChangeAspect="1" noMove="1" noResize="1" noEditPoints="1" noAdjustHandles="1" noChangeArrowheads="1" noChangeShapeType="1" noTextEdit="1"/>
              </p:cNvSpPr>
              <p:nvPr/>
            </p:nvSpPr>
            <p:spPr>
              <a:xfrm>
                <a:off x="8206842" y="5478237"/>
                <a:ext cx="465192" cy="307777"/>
              </a:xfrm>
              <a:prstGeom prst="rect">
                <a:avLst/>
              </a:prstGeom>
              <a:blipFill>
                <a:blip r:embed="rId13"/>
                <a:stretch>
                  <a:fillRect b="-16000"/>
                </a:stretch>
              </a:blipFill>
            </p:spPr>
            <p:txBody>
              <a:bodyPr/>
              <a:lstStyle/>
              <a:p>
                <a:r>
                  <a:rPr lang="zh-CN" altLang="en-US">
                    <a:noFill/>
                  </a:rPr>
                  <a:t> </a:t>
                </a:r>
              </a:p>
            </p:txBody>
          </p:sp>
        </mc:Fallback>
      </mc:AlternateContent>
      <p:pic>
        <p:nvPicPr>
          <p:cNvPr id="84" name="图形 83" descr="徽章勾号 1 纯色填充">
            <a:extLst>
              <a:ext uri="{FF2B5EF4-FFF2-40B4-BE49-F238E27FC236}">
                <a16:creationId xmlns:a16="http://schemas.microsoft.com/office/drawing/2014/main" id="{FD5631D7-35E7-2893-F431-8777D929F65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15186" y="4764411"/>
            <a:ext cx="457200" cy="457200"/>
          </a:xfrm>
          <a:prstGeom prst="rect">
            <a:avLst/>
          </a:prstGeom>
        </p:spPr>
      </p:pic>
      <p:sp>
        <p:nvSpPr>
          <p:cNvPr id="8" name="文本框 7">
            <a:extLst>
              <a:ext uri="{FF2B5EF4-FFF2-40B4-BE49-F238E27FC236}">
                <a16:creationId xmlns:a16="http://schemas.microsoft.com/office/drawing/2014/main" id="{970A03A7-91AA-2476-0939-41B80C8CDDAA}"/>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Scriptless Scripts[Malavolta et al. '19]</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321843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046486D3-C80D-F850-300E-B1B001041AE4}"/>
              </a:ext>
            </a:extLst>
          </p:cNvPr>
          <p:cNvGrpSpPr/>
          <p:nvPr/>
        </p:nvGrpSpPr>
        <p:grpSpPr>
          <a:xfrm>
            <a:off x="1854993" y="1126946"/>
            <a:ext cx="914400" cy="1343434"/>
            <a:chOff x="2590534" y="2001681"/>
            <a:chExt cx="914400" cy="1343434"/>
          </a:xfrm>
        </p:grpSpPr>
        <p:pic>
          <p:nvPicPr>
            <p:cNvPr id="45" name="图形 44" descr="用户 纯色填充">
              <a:extLst>
                <a:ext uri="{FF2B5EF4-FFF2-40B4-BE49-F238E27FC236}">
                  <a16:creationId xmlns:a16="http://schemas.microsoft.com/office/drawing/2014/main" id="{B6501E34-6A39-3EEA-5E65-FC606B3A5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6" name="文本框 45">
              <a:extLst>
                <a:ext uri="{FF2B5EF4-FFF2-40B4-BE49-F238E27FC236}">
                  <a16:creationId xmlns:a16="http://schemas.microsoft.com/office/drawing/2014/main" id="{295080C6-7C6E-E4AB-72AB-324B102775B2}"/>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47" name="组合 46">
            <a:extLst>
              <a:ext uri="{FF2B5EF4-FFF2-40B4-BE49-F238E27FC236}">
                <a16:creationId xmlns:a16="http://schemas.microsoft.com/office/drawing/2014/main" id="{3CAD1399-337E-B440-2ED2-F0766A8F4C49}"/>
              </a:ext>
            </a:extLst>
          </p:cNvPr>
          <p:cNvGrpSpPr/>
          <p:nvPr/>
        </p:nvGrpSpPr>
        <p:grpSpPr>
          <a:xfrm>
            <a:off x="4796851" y="1188501"/>
            <a:ext cx="914400" cy="1343434"/>
            <a:chOff x="2590534" y="2001681"/>
            <a:chExt cx="914400" cy="1343434"/>
          </a:xfrm>
        </p:grpSpPr>
        <p:pic>
          <p:nvPicPr>
            <p:cNvPr id="48" name="图形 47" descr="用户 纯色填充">
              <a:extLst>
                <a:ext uri="{FF2B5EF4-FFF2-40B4-BE49-F238E27FC236}">
                  <a16:creationId xmlns:a16="http://schemas.microsoft.com/office/drawing/2014/main" id="{B5AF740B-E95D-C656-334B-46A263BF67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9" name="文本框 48">
              <a:extLst>
                <a:ext uri="{FF2B5EF4-FFF2-40B4-BE49-F238E27FC236}">
                  <a16:creationId xmlns:a16="http://schemas.microsoft.com/office/drawing/2014/main" id="{713659E3-6614-9219-76CB-FC0411636EC9}"/>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0" name="组合 49">
            <a:extLst>
              <a:ext uri="{FF2B5EF4-FFF2-40B4-BE49-F238E27FC236}">
                <a16:creationId xmlns:a16="http://schemas.microsoft.com/office/drawing/2014/main" id="{C4A07ABA-44F0-EE40-59CC-5ACFACED0D1B}"/>
              </a:ext>
            </a:extLst>
          </p:cNvPr>
          <p:cNvGrpSpPr/>
          <p:nvPr/>
        </p:nvGrpSpPr>
        <p:grpSpPr>
          <a:xfrm>
            <a:off x="7749642" y="1188501"/>
            <a:ext cx="914400" cy="1343434"/>
            <a:chOff x="2590534" y="2001681"/>
            <a:chExt cx="914400" cy="1343434"/>
          </a:xfrm>
        </p:grpSpPr>
        <p:pic>
          <p:nvPicPr>
            <p:cNvPr id="51" name="图形 50" descr="用户 纯色填充">
              <a:extLst>
                <a:ext uri="{FF2B5EF4-FFF2-40B4-BE49-F238E27FC236}">
                  <a16:creationId xmlns:a16="http://schemas.microsoft.com/office/drawing/2014/main" id="{F282DD1B-3FC0-CD51-5D03-407E02479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52" name="文本框 51">
              <a:extLst>
                <a:ext uri="{FF2B5EF4-FFF2-40B4-BE49-F238E27FC236}">
                  <a16:creationId xmlns:a16="http://schemas.microsoft.com/office/drawing/2014/main" id="{E6D830DA-D678-285F-AC0A-F2CBDD1389DC}"/>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3" name="组合 52">
            <a:extLst>
              <a:ext uri="{FF2B5EF4-FFF2-40B4-BE49-F238E27FC236}">
                <a16:creationId xmlns:a16="http://schemas.microsoft.com/office/drawing/2014/main" id="{F63C65FE-DF1D-E437-F2A3-866A182C85CA}"/>
              </a:ext>
            </a:extLst>
          </p:cNvPr>
          <p:cNvGrpSpPr/>
          <p:nvPr/>
        </p:nvGrpSpPr>
        <p:grpSpPr>
          <a:xfrm>
            <a:off x="10713364" y="1126946"/>
            <a:ext cx="914400" cy="1343434"/>
            <a:chOff x="3658218" y="2001681"/>
            <a:chExt cx="914400" cy="1343434"/>
          </a:xfrm>
        </p:grpSpPr>
        <p:pic>
          <p:nvPicPr>
            <p:cNvPr id="54" name="图形 53" descr="用户 纯色填充">
              <a:extLst>
                <a:ext uri="{FF2B5EF4-FFF2-40B4-BE49-F238E27FC236}">
                  <a16:creationId xmlns:a16="http://schemas.microsoft.com/office/drawing/2014/main" id="{1FE93D08-72C6-863B-AA23-3D72CCD638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55" name="文本框 54">
              <a:extLst>
                <a:ext uri="{FF2B5EF4-FFF2-40B4-BE49-F238E27FC236}">
                  <a16:creationId xmlns:a16="http://schemas.microsoft.com/office/drawing/2014/main" id="{466E1C75-9A85-C2D9-EDD2-49B3E1D4F991}"/>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6" name="组合 55">
            <a:extLst>
              <a:ext uri="{FF2B5EF4-FFF2-40B4-BE49-F238E27FC236}">
                <a16:creationId xmlns:a16="http://schemas.microsoft.com/office/drawing/2014/main" id="{61CA5F4E-62CD-105D-BD02-BDE6300C118D}"/>
              </a:ext>
            </a:extLst>
          </p:cNvPr>
          <p:cNvGrpSpPr/>
          <p:nvPr/>
        </p:nvGrpSpPr>
        <p:grpSpPr>
          <a:xfrm>
            <a:off x="2869686" y="1726293"/>
            <a:ext cx="1826873" cy="397788"/>
            <a:chOff x="2869686" y="3085543"/>
            <a:chExt cx="1826873" cy="397788"/>
          </a:xfrm>
        </p:grpSpPr>
        <p:cxnSp>
          <p:nvCxnSpPr>
            <p:cNvPr id="57" name="直线箭头连接符 56">
              <a:extLst>
                <a:ext uri="{FF2B5EF4-FFF2-40B4-BE49-F238E27FC236}">
                  <a16:creationId xmlns:a16="http://schemas.microsoft.com/office/drawing/2014/main" id="{90D59964-25DD-1389-970C-BAC8B1DD8EC6}"/>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E2E91341-CA40-925F-0E9D-7A4F1A0BD0F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59" name="组合 58">
            <a:extLst>
              <a:ext uri="{FF2B5EF4-FFF2-40B4-BE49-F238E27FC236}">
                <a16:creationId xmlns:a16="http://schemas.microsoft.com/office/drawing/2014/main" id="{893BF7B2-3773-68D7-EE42-DB719022B9DF}"/>
              </a:ext>
            </a:extLst>
          </p:cNvPr>
          <p:cNvGrpSpPr/>
          <p:nvPr/>
        </p:nvGrpSpPr>
        <p:grpSpPr>
          <a:xfrm>
            <a:off x="5840337" y="1726293"/>
            <a:ext cx="1826873" cy="397788"/>
            <a:chOff x="5840337" y="3085543"/>
            <a:chExt cx="1826873" cy="397788"/>
          </a:xfrm>
        </p:grpSpPr>
        <p:cxnSp>
          <p:nvCxnSpPr>
            <p:cNvPr id="60" name="直线箭头连接符 59">
              <a:extLst>
                <a:ext uri="{FF2B5EF4-FFF2-40B4-BE49-F238E27FC236}">
                  <a16:creationId xmlns:a16="http://schemas.microsoft.com/office/drawing/2014/main" id="{94C46EE3-BD1C-5BB7-8A98-02F5D6A9BDA6}"/>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8F80EDEF-F850-3F06-80A1-9D69D5EDCD6F}"/>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62" name="组合 61">
            <a:extLst>
              <a:ext uri="{FF2B5EF4-FFF2-40B4-BE49-F238E27FC236}">
                <a16:creationId xmlns:a16="http://schemas.microsoft.com/office/drawing/2014/main" id="{A8A1F055-0495-D48B-835E-36A290F09F0E}"/>
              </a:ext>
            </a:extLst>
          </p:cNvPr>
          <p:cNvGrpSpPr/>
          <p:nvPr/>
        </p:nvGrpSpPr>
        <p:grpSpPr>
          <a:xfrm>
            <a:off x="8886491" y="1726293"/>
            <a:ext cx="1826873" cy="397788"/>
            <a:chOff x="8886491" y="3085543"/>
            <a:chExt cx="1826873" cy="397788"/>
          </a:xfrm>
        </p:grpSpPr>
        <p:cxnSp>
          <p:nvCxnSpPr>
            <p:cNvPr id="63" name="直线箭头连接符 62">
              <a:extLst>
                <a:ext uri="{FF2B5EF4-FFF2-40B4-BE49-F238E27FC236}">
                  <a16:creationId xmlns:a16="http://schemas.microsoft.com/office/drawing/2014/main" id="{0953A37E-0647-DD39-9EAD-2081354A3318}"/>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E8F07E9E-BF29-AF75-2364-4B36389A3A85}"/>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65" name="组合 64">
            <a:extLst>
              <a:ext uri="{FF2B5EF4-FFF2-40B4-BE49-F238E27FC236}">
                <a16:creationId xmlns:a16="http://schemas.microsoft.com/office/drawing/2014/main" id="{94A8513A-3B95-D33F-B73C-831530686B46}"/>
              </a:ext>
            </a:extLst>
          </p:cNvPr>
          <p:cNvGrpSpPr/>
          <p:nvPr/>
        </p:nvGrpSpPr>
        <p:grpSpPr>
          <a:xfrm>
            <a:off x="2306220" y="2812592"/>
            <a:ext cx="2283799" cy="536364"/>
            <a:chOff x="1800362" y="3747436"/>
            <a:chExt cx="2283799" cy="536364"/>
          </a:xfrm>
        </p:grpSpPr>
        <p:grpSp>
          <p:nvGrpSpPr>
            <p:cNvPr id="66" name="组合 65">
              <a:extLst>
                <a:ext uri="{FF2B5EF4-FFF2-40B4-BE49-F238E27FC236}">
                  <a16:creationId xmlns:a16="http://schemas.microsoft.com/office/drawing/2014/main" id="{63F97C3A-3CC4-D293-E40D-6428CFA9DA00}"/>
                </a:ext>
              </a:extLst>
            </p:cNvPr>
            <p:cNvGrpSpPr/>
            <p:nvPr/>
          </p:nvGrpSpPr>
          <p:grpSpPr>
            <a:xfrm>
              <a:off x="1800362" y="3747436"/>
              <a:ext cx="611353" cy="510002"/>
              <a:chOff x="5638800" y="2971800"/>
              <a:chExt cx="1095632" cy="914400"/>
            </a:xfrm>
          </p:grpSpPr>
          <p:pic>
            <p:nvPicPr>
              <p:cNvPr id="68" name="图形 67" descr="合同 纯色填充">
                <a:extLst>
                  <a:ext uri="{FF2B5EF4-FFF2-40B4-BE49-F238E27FC236}">
                    <a16:creationId xmlns:a16="http://schemas.microsoft.com/office/drawing/2014/main" id="{FE19A59E-A43C-D1E2-0AF6-2A71B954C9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69" name="图形 68" descr="笔 纯色填充">
                <a:extLst>
                  <a:ext uri="{FF2B5EF4-FFF2-40B4-BE49-F238E27FC236}">
                    <a16:creationId xmlns:a16="http://schemas.microsoft.com/office/drawing/2014/main" id="{CCA34417-D75F-049F-2215-BC7A9C109B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67" name="文本框 66">
              <a:extLst>
                <a:ext uri="{FF2B5EF4-FFF2-40B4-BE49-F238E27FC236}">
                  <a16:creationId xmlns:a16="http://schemas.microsoft.com/office/drawing/2014/main" id="{04A30E3A-4700-880F-BD45-7C0921667D72}"/>
                </a:ext>
              </a:extLst>
            </p:cNvPr>
            <p:cNvSpPr txBox="1"/>
            <p:nvPr/>
          </p:nvSpPr>
          <p:spPr>
            <a:xfrm>
              <a:off x="2168252" y="3976023"/>
              <a:ext cx="1915909"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8E0825DE-996A-15E5-354D-B24C668A23D6}"/>
              </a:ext>
            </a:extLst>
          </p:cNvPr>
          <p:cNvGrpSpPr/>
          <p:nvPr/>
        </p:nvGrpSpPr>
        <p:grpSpPr>
          <a:xfrm>
            <a:off x="5254051" y="3900364"/>
            <a:ext cx="2273733" cy="536364"/>
            <a:chOff x="1800362" y="3747436"/>
            <a:chExt cx="2273733" cy="536364"/>
          </a:xfrm>
        </p:grpSpPr>
        <p:grpSp>
          <p:nvGrpSpPr>
            <p:cNvPr id="71" name="组合 70">
              <a:extLst>
                <a:ext uri="{FF2B5EF4-FFF2-40B4-BE49-F238E27FC236}">
                  <a16:creationId xmlns:a16="http://schemas.microsoft.com/office/drawing/2014/main" id="{52D0AB87-3E26-A637-AEED-852236B91763}"/>
                </a:ext>
              </a:extLst>
            </p:cNvPr>
            <p:cNvGrpSpPr/>
            <p:nvPr/>
          </p:nvGrpSpPr>
          <p:grpSpPr>
            <a:xfrm>
              <a:off x="1800362" y="3747436"/>
              <a:ext cx="611353" cy="510002"/>
              <a:chOff x="5638800" y="2971800"/>
              <a:chExt cx="1095632" cy="914400"/>
            </a:xfrm>
          </p:grpSpPr>
          <p:pic>
            <p:nvPicPr>
              <p:cNvPr id="73" name="图形 72" descr="合同 纯色填充">
                <a:extLst>
                  <a:ext uri="{FF2B5EF4-FFF2-40B4-BE49-F238E27FC236}">
                    <a16:creationId xmlns:a16="http://schemas.microsoft.com/office/drawing/2014/main" id="{9B51C15F-808C-CF95-9FB7-8552DAA87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74" name="图形 73" descr="笔 纯色填充">
                <a:extLst>
                  <a:ext uri="{FF2B5EF4-FFF2-40B4-BE49-F238E27FC236}">
                    <a16:creationId xmlns:a16="http://schemas.microsoft.com/office/drawing/2014/main" id="{A12C3333-D272-4C0A-2471-3ECDE15E65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72" name="文本框 71">
              <a:extLst>
                <a:ext uri="{FF2B5EF4-FFF2-40B4-BE49-F238E27FC236}">
                  <a16:creationId xmlns:a16="http://schemas.microsoft.com/office/drawing/2014/main" id="{762A056A-3AFB-2615-D0F2-628C68C09E79}"/>
                </a:ext>
              </a:extLst>
            </p:cNvPr>
            <p:cNvSpPr txBox="1"/>
            <p:nvPr/>
          </p:nvSpPr>
          <p:spPr>
            <a:xfrm>
              <a:off x="2168252" y="3976023"/>
              <a:ext cx="1905843"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75" name="组合 74">
            <a:extLst>
              <a:ext uri="{FF2B5EF4-FFF2-40B4-BE49-F238E27FC236}">
                <a16:creationId xmlns:a16="http://schemas.microsoft.com/office/drawing/2014/main" id="{4A9F356C-E7C7-37C3-484C-BDF65A997F7C}"/>
              </a:ext>
            </a:extLst>
          </p:cNvPr>
          <p:cNvGrpSpPr/>
          <p:nvPr/>
        </p:nvGrpSpPr>
        <p:grpSpPr>
          <a:xfrm>
            <a:off x="8209112" y="4972283"/>
            <a:ext cx="2290211" cy="536364"/>
            <a:chOff x="1800362" y="3747436"/>
            <a:chExt cx="2290211" cy="536364"/>
          </a:xfrm>
        </p:grpSpPr>
        <p:grpSp>
          <p:nvGrpSpPr>
            <p:cNvPr id="76" name="组合 75">
              <a:extLst>
                <a:ext uri="{FF2B5EF4-FFF2-40B4-BE49-F238E27FC236}">
                  <a16:creationId xmlns:a16="http://schemas.microsoft.com/office/drawing/2014/main" id="{80AF0605-9F37-07FA-AEC6-265D2D50FCDD}"/>
                </a:ext>
              </a:extLst>
            </p:cNvPr>
            <p:cNvGrpSpPr/>
            <p:nvPr/>
          </p:nvGrpSpPr>
          <p:grpSpPr>
            <a:xfrm>
              <a:off x="1800362" y="3747436"/>
              <a:ext cx="611353" cy="510002"/>
              <a:chOff x="5638800" y="2971800"/>
              <a:chExt cx="1095632" cy="914400"/>
            </a:xfrm>
          </p:grpSpPr>
          <p:pic>
            <p:nvPicPr>
              <p:cNvPr id="78" name="图形 77" descr="合同 纯色填充">
                <a:extLst>
                  <a:ext uri="{FF2B5EF4-FFF2-40B4-BE49-F238E27FC236}">
                    <a16:creationId xmlns:a16="http://schemas.microsoft.com/office/drawing/2014/main" id="{1F5486FC-4670-8125-A59D-EF51ED732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79" name="图形 78" descr="笔 纯色填充">
                <a:extLst>
                  <a:ext uri="{FF2B5EF4-FFF2-40B4-BE49-F238E27FC236}">
                    <a16:creationId xmlns:a16="http://schemas.microsoft.com/office/drawing/2014/main" id="{F5F39D92-A590-0B05-F758-E08F8ECA49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77" name="文本框 76">
              <a:extLst>
                <a:ext uri="{FF2B5EF4-FFF2-40B4-BE49-F238E27FC236}">
                  <a16:creationId xmlns:a16="http://schemas.microsoft.com/office/drawing/2014/main" id="{71292B52-350E-9866-D275-D405298B0BAC}"/>
                </a:ext>
              </a:extLst>
            </p:cNvPr>
            <p:cNvSpPr txBox="1"/>
            <p:nvPr/>
          </p:nvSpPr>
          <p:spPr>
            <a:xfrm>
              <a:off x="2168252" y="3976023"/>
              <a:ext cx="1922321"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pic>
        <p:nvPicPr>
          <p:cNvPr id="80" name="图形 79" descr="旧钥匙 纯色填充">
            <a:extLst>
              <a:ext uri="{FF2B5EF4-FFF2-40B4-BE49-F238E27FC236}">
                <a16:creationId xmlns:a16="http://schemas.microsoft.com/office/drawing/2014/main" id="{9F3C8CC7-47CA-B15A-50FD-ACE30C8ED9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469849">
            <a:off x="4624899" y="4549662"/>
            <a:ext cx="672667" cy="672667"/>
          </a:xfrm>
          <a:prstGeom prst="rect">
            <a:avLst/>
          </a:prstGeom>
        </p:spPr>
      </p:pic>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7CF03F0C-8827-D197-EBC1-A7D044B54BAA}"/>
                  </a:ext>
                </a:extLst>
              </p:cNvPr>
              <p:cNvSpPr txBox="1"/>
              <p:nvPr/>
            </p:nvSpPr>
            <p:spPr>
              <a:xfrm>
                <a:off x="2312142" y="3318546"/>
                <a:ext cx="1008609" cy="307777"/>
              </a:xfrm>
              <a:prstGeom prst="rect">
                <a:avLst/>
              </a:prstGeom>
              <a:noFill/>
            </p:spPr>
            <p:txBody>
              <a:bodyPr wrap="none" rtlCol="0">
                <a:spAutoFit/>
              </a:bodyPr>
              <a:lstStyle/>
              <a:p>
                <a:pPr algn="l"/>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Blind(</a:t>
                </a:r>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1" name="文本框 80">
                <a:extLst>
                  <a:ext uri="{FF2B5EF4-FFF2-40B4-BE49-F238E27FC236}">
                    <a16:creationId xmlns:a16="http://schemas.microsoft.com/office/drawing/2014/main" id="{7CF03F0C-8827-D197-EBC1-A7D044B54BAA}"/>
                  </a:ext>
                </a:extLst>
              </p:cNvPr>
              <p:cNvSpPr txBox="1">
                <a:spLocks noRot="1" noChangeAspect="1" noMove="1" noResize="1" noEditPoints="1" noAdjustHandles="1" noChangeArrowheads="1" noChangeShapeType="1" noTextEdit="1"/>
              </p:cNvSpPr>
              <p:nvPr/>
            </p:nvSpPr>
            <p:spPr>
              <a:xfrm>
                <a:off x="2312142" y="3318546"/>
                <a:ext cx="1008609" cy="307777"/>
              </a:xfrm>
              <a:prstGeom prst="rect">
                <a:avLst/>
              </a:prstGeom>
              <a:blipFill>
                <a:blip r:embed="rId11"/>
                <a:stretch>
                  <a:fillRect l="-1235" t="-4000" r="-123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C9530DF6-EBAE-A23B-4628-CE771907CA10}"/>
                  </a:ext>
                </a:extLst>
              </p:cNvPr>
              <p:cNvSpPr txBox="1"/>
              <p:nvPr/>
            </p:nvSpPr>
            <p:spPr>
              <a:xfrm>
                <a:off x="5254051" y="4410366"/>
                <a:ext cx="471604" cy="307777"/>
              </a:xfrm>
              <a:prstGeom prst="rect">
                <a:avLst/>
              </a:prstGeom>
              <a:noFill/>
            </p:spPr>
            <p:txBody>
              <a:bodyPr wrap="none" rtlCol="0">
                <a:spAutoFit/>
              </a:bodyPr>
              <a:lstStyle/>
              <a:p>
                <a:pPr algn="l"/>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CD</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2" name="文本框 81">
                <a:extLst>
                  <a:ext uri="{FF2B5EF4-FFF2-40B4-BE49-F238E27FC236}">
                    <a16:creationId xmlns:a16="http://schemas.microsoft.com/office/drawing/2014/main" id="{C9530DF6-EBAE-A23B-4628-CE771907CA10}"/>
                  </a:ext>
                </a:extLst>
              </p:cNvPr>
              <p:cNvSpPr txBox="1">
                <a:spLocks noRot="1" noChangeAspect="1" noMove="1" noResize="1" noEditPoints="1" noAdjustHandles="1" noChangeArrowheads="1" noChangeShapeType="1" noTextEdit="1"/>
              </p:cNvSpPr>
              <p:nvPr/>
            </p:nvSpPr>
            <p:spPr>
              <a:xfrm>
                <a:off x="5254051" y="4410366"/>
                <a:ext cx="471604" cy="307777"/>
              </a:xfrm>
              <a:prstGeom prst="rect">
                <a:avLst/>
              </a:prstGeom>
              <a:blipFill>
                <a:blip r:embed="rId1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E1C20CEC-7AD2-572B-B480-E6F2628BA769}"/>
                  </a:ext>
                </a:extLst>
              </p:cNvPr>
              <p:cNvSpPr txBox="1"/>
              <p:nvPr/>
            </p:nvSpPr>
            <p:spPr>
              <a:xfrm>
                <a:off x="8206842" y="5478237"/>
                <a:ext cx="465192" cy="307777"/>
              </a:xfrm>
              <a:prstGeom prst="rect">
                <a:avLst/>
              </a:prstGeom>
              <a:noFill/>
            </p:spPr>
            <p:txBody>
              <a:bodyPr wrap="none" rtlCol="0">
                <a:spAutoFit/>
              </a:bodyPr>
              <a:lstStyle/>
              <a:p>
                <a:pPr algn="l"/>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DB</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3" name="文本框 82">
                <a:extLst>
                  <a:ext uri="{FF2B5EF4-FFF2-40B4-BE49-F238E27FC236}">
                    <a16:creationId xmlns:a16="http://schemas.microsoft.com/office/drawing/2014/main" id="{E1C20CEC-7AD2-572B-B480-E6F2628BA769}"/>
                  </a:ext>
                </a:extLst>
              </p:cNvPr>
              <p:cNvSpPr txBox="1">
                <a:spLocks noRot="1" noChangeAspect="1" noMove="1" noResize="1" noEditPoints="1" noAdjustHandles="1" noChangeArrowheads="1" noChangeShapeType="1" noTextEdit="1"/>
              </p:cNvSpPr>
              <p:nvPr/>
            </p:nvSpPr>
            <p:spPr>
              <a:xfrm>
                <a:off x="8206842" y="5478237"/>
                <a:ext cx="465192" cy="307777"/>
              </a:xfrm>
              <a:prstGeom prst="rect">
                <a:avLst/>
              </a:prstGeom>
              <a:blipFill>
                <a:blip r:embed="rId13"/>
                <a:stretch>
                  <a:fillRect b="-16000"/>
                </a:stretch>
              </a:blipFill>
            </p:spPr>
            <p:txBody>
              <a:bodyPr/>
              <a:lstStyle/>
              <a:p>
                <a:r>
                  <a:rPr lang="zh-CN" altLang="en-US">
                    <a:noFill/>
                  </a:rPr>
                  <a:t> </a:t>
                </a:r>
              </a:p>
            </p:txBody>
          </p:sp>
        </mc:Fallback>
      </mc:AlternateContent>
      <p:pic>
        <p:nvPicPr>
          <p:cNvPr id="84" name="图形 83" descr="徽章勾号 1 纯色填充">
            <a:extLst>
              <a:ext uri="{FF2B5EF4-FFF2-40B4-BE49-F238E27FC236}">
                <a16:creationId xmlns:a16="http://schemas.microsoft.com/office/drawing/2014/main" id="{FD5631D7-35E7-2893-F431-8777D929F65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15186" y="4764411"/>
            <a:ext cx="457200" cy="457200"/>
          </a:xfrm>
          <a:prstGeom prst="rect">
            <a:avLst/>
          </a:prstGeom>
        </p:spPr>
      </p:pic>
      <p:pic>
        <p:nvPicPr>
          <p:cNvPr id="2" name="图形 1" descr="徽章勾号 1 纯色填充">
            <a:extLst>
              <a:ext uri="{FF2B5EF4-FFF2-40B4-BE49-F238E27FC236}">
                <a16:creationId xmlns:a16="http://schemas.microsoft.com/office/drawing/2014/main" id="{BA69DCD9-E854-92A0-65A3-113C2B14CBA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32325" y="3736144"/>
            <a:ext cx="457200" cy="457200"/>
          </a:xfrm>
          <a:prstGeom prst="rect">
            <a:avLst/>
          </a:prstGeom>
        </p:spPr>
      </p:pic>
      <p:sp>
        <p:nvSpPr>
          <p:cNvPr id="9" name="文本框 8">
            <a:extLst>
              <a:ext uri="{FF2B5EF4-FFF2-40B4-BE49-F238E27FC236}">
                <a16:creationId xmlns:a16="http://schemas.microsoft.com/office/drawing/2014/main" id="{62C3E862-0F3D-AB99-6FA3-7D5EFB80BC2D}"/>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Scriptless Scripts[Malavolta et al. '19]</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845749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046486D3-C80D-F850-300E-B1B001041AE4}"/>
              </a:ext>
            </a:extLst>
          </p:cNvPr>
          <p:cNvGrpSpPr/>
          <p:nvPr/>
        </p:nvGrpSpPr>
        <p:grpSpPr>
          <a:xfrm>
            <a:off x="1854993" y="1126946"/>
            <a:ext cx="914400" cy="1343434"/>
            <a:chOff x="2590534" y="2001681"/>
            <a:chExt cx="914400" cy="1343434"/>
          </a:xfrm>
        </p:grpSpPr>
        <p:pic>
          <p:nvPicPr>
            <p:cNvPr id="45" name="图形 44" descr="用户 纯色填充">
              <a:extLst>
                <a:ext uri="{FF2B5EF4-FFF2-40B4-BE49-F238E27FC236}">
                  <a16:creationId xmlns:a16="http://schemas.microsoft.com/office/drawing/2014/main" id="{B6501E34-6A39-3EEA-5E65-FC606B3A5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6" name="文本框 45">
              <a:extLst>
                <a:ext uri="{FF2B5EF4-FFF2-40B4-BE49-F238E27FC236}">
                  <a16:creationId xmlns:a16="http://schemas.microsoft.com/office/drawing/2014/main" id="{295080C6-7C6E-E4AB-72AB-324B102775B2}"/>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47" name="组合 46">
            <a:extLst>
              <a:ext uri="{FF2B5EF4-FFF2-40B4-BE49-F238E27FC236}">
                <a16:creationId xmlns:a16="http://schemas.microsoft.com/office/drawing/2014/main" id="{3CAD1399-337E-B440-2ED2-F0766A8F4C49}"/>
              </a:ext>
            </a:extLst>
          </p:cNvPr>
          <p:cNvGrpSpPr/>
          <p:nvPr/>
        </p:nvGrpSpPr>
        <p:grpSpPr>
          <a:xfrm>
            <a:off x="4796851" y="1188501"/>
            <a:ext cx="914400" cy="1343434"/>
            <a:chOff x="2590534" y="2001681"/>
            <a:chExt cx="914400" cy="1343434"/>
          </a:xfrm>
        </p:grpSpPr>
        <p:pic>
          <p:nvPicPr>
            <p:cNvPr id="48" name="图形 47" descr="用户 纯色填充">
              <a:extLst>
                <a:ext uri="{FF2B5EF4-FFF2-40B4-BE49-F238E27FC236}">
                  <a16:creationId xmlns:a16="http://schemas.microsoft.com/office/drawing/2014/main" id="{B5AF740B-E95D-C656-334B-46A263BF67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9" name="文本框 48">
              <a:extLst>
                <a:ext uri="{FF2B5EF4-FFF2-40B4-BE49-F238E27FC236}">
                  <a16:creationId xmlns:a16="http://schemas.microsoft.com/office/drawing/2014/main" id="{713659E3-6614-9219-76CB-FC0411636EC9}"/>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0" name="组合 49">
            <a:extLst>
              <a:ext uri="{FF2B5EF4-FFF2-40B4-BE49-F238E27FC236}">
                <a16:creationId xmlns:a16="http://schemas.microsoft.com/office/drawing/2014/main" id="{C4A07ABA-44F0-EE40-59CC-5ACFACED0D1B}"/>
              </a:ext>
            </a:extLst>
          </p:cNvPr>
          <p:cNvGrpSpPr/>
          <p:nvPr/>
        </p:nvGrpSpPr>
        <p:grpSpPr>
          <a:xfrm>
            <a:off x="7749642" y="1188501"/>
            <a:ext cx="914400" cy="1343434"/>
            <a:chOff x="2590534" y="2001681"/>
            <a:chExt cx="914400" cy="1343434"/>
          </a:xfrm>
        </p:grpSpPr>
        <p:pic>
          <p:nvPicPr>
            <p:cNvPr id="51" name="图形 50" descr="用户 纯色填充">
              <a:extLst>
                <a:ext uri="{FF2B5EF4-FFF2-40B4-BE49-F238E27FC236}">
                  <a16:creationId xmlns:a16="http://schemas.microsoft.com/office/drawing/2014/main" id="{F282DD1B-3FC0-CD51-5D03-407E02479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52" name="文本框 51">
              <a:extLst>
                <a:ext uri="{FF2B5EF4-FFF2-40B4-BE49-F238E27FC236}">
                  <a16:creationId xmlns:a16="http://schemas.microsoft.com/office/drawing/2014/main" id="{E6D830DA-D678-285F-AC0A-F2CBDD1389DC}"/>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3" name="组合 52">
            <a:extLst>
              <a:ext uri="{FF2B5EF4-FFF2-40B4-BE49-F238E27FC236}">
                <a16:creationId xmlns:a16="http://schemas.microsoft.com/office/drawing/2014/main" id="{F63C65FE-DF1D-E437-F2A3-866A182C85CA}"/>
              </a:ext>
            </a:extLst>
          </p:cNvPr>
          <p:cNvGrpSpPr/>
          <p:nvPr/>
        </p:nvGrpSpPr>
        <p:grpSpPr>
          <a:xfrm>
            <a:off x="10713364" y="1126946"/>
            <a:ext cx="914400" cy="1343434"/>
            <a:chOff x="3658218" y="2001681"/>
            <a:chExt cx="914400" cy="1343434"/>
          </a:xfrm>
        </p:grpSpPr>
        <p:pic>
          <p:nvPicPr>
            <p:cNvPr id="54" name="图形 53" descr="用户 纯色填充">
              <a:extLst>
                <a:ext uri="{FF2B5EF4-FFF2-40B4-BE49-F238E27FC236}">
                  <a16:creationId xmlns:a16="http://schemas.microsoft.com/office/drawing/2014/main" id="{1FE93D08-72C6-863B-AA23-3D72CCD638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55" name="文本框 54">
              <a:extLst>
                <a:ext uri="{FF2B5EF4-FFF2-40B4-BE49-F238E27FC236}">
                  <a16:creationId xmlns:a16="http://schemas.microsoft.com/office/drawing/2014/main" id="{466E1C75-9A85-C2D9-EDD2-49B3E1D4F991}"/>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6" name="组合 55">
            <a:extLst>
              <a:ext uri="{FF2B5EF4-FFF2-40B4-BE49-F238E27FC236}">
                <a16:creationId xmlns:a16="http://schemas.microsoft.com/office/drawing/2014/main" id="{61CA5F4E-62CD-105D-BD02-BDE6300C118D}"/>
              </a:ext>
            </a:extLst>
          </p:cNvPr>
          <p:cNvGrpSpPr/>
          <p:nvPr/>
        </p:nvGrpSpPr>
        <p:grpSpPr>
          <a:xfrm>
            <a:off x="2869686" y="1726293"/>
            <a:ext cx="1826873" cy="397788"/>
            <a:chOff x="2869686" y="3085543"/>
            <a:chExt cx="1826873" cy="397788"/>
          </a:xfrm>
        </p:grpSpPr>
        <p:cxnSp>
          <p:nvCxnSpPr>
            <p:cNvPr id="57" name="直线箭头连接符 56">
              <a:extLst>
                <a:ext uri="{FF2B5EF4-FFF2-40B4-BE49-F238E27FC236}">
                  <a16:creationId xmlns:a16="http://schemas.microsoft.com/office/drawing/2014/main" id="{90D59964-25DD-1389-970C-BAC8B1DD8EC6}"/>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E2E91341-CA40-925F-0E9D-7A4F1A0BD0F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59" name="组合 58">
            <a:extLst>
              <a:ext uri="{FF2B5EF4-FFF2-40B4-BE49-F238E27FC236}">
                <a16:creationId xmlns:a16="http://schemas.microsoft.com/office/drawing/2014/main" id="{893BF7B2-3773-68D7-EE42-DB719022B9DF}"/>
              </a:ext>
            </a:extLst>
          </p:cNvPr>
          <p:cNvGrpSpPr/>
          <p:nvPr/>
        </p:nvGrpSpPr>
        <p:grpSpPr>
          <a:xfrm>
            <a:off x="5840337" y="1726293"/>
            <a:ext cx="1826873" cy="397788"/>
            <a:chOff x="5840337" y="3085543"/>
            <a:chExt cx="1826873" cy="397788"/>
          </a:xfrm>
        </p:grpSpPr>
        <p:cxnSp>
          <p:nvCxnSpPr>
            <p:cNvPr id="60" name="直线箭头连接符 59">
              <a:extLst>
                <a:ext uri="{FF2B5EF4-FFF2-40B4-BE49-F238E27FC236}">
                  <a16:creationId xmlns:a16="http://schemas.microsoft.com/office/drawing/2014/main" id="{94C46EE3-BD1C-5BB7-8A98-02F5D6A9BDA6}"/>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8F80EDEF-F850-3F06-80A1-9D69D5EDCD6F}"/>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62" name="组合 61">
            <a:extLst>
              <a:ext uri="{FF2B5EF4-FFF2-40B4-BE49-F238E27FC236}">
                <a16:creationId xmlns:a16="http://schemas.microsoft.com/office/drawing/2014/main" id="{A8A1F055-0495-D48B-835E-36A290F09F0E}"/>
              </a:ext>
            </a:extLst>
          </p:cNvPr>
          <p:cNvGrpSpPr/>
          <p:nvPr/>
        </p:nvGrpSpPr>
        <p:grpSpPr>
          <a:xfrm>
            <a:off x="8886491" y="1726293"/>
            <a:ext cx="1826873" cy="397788"/>
            <a:chOff x="8886491" y="3085543"/>
            <a:chExt cx="1826873" cy="397788"/>
          </a:xfrm>
        </p:grpSpPr>
        <p:cxnSp>
          <p:nvCxnSpPr>
            <p:cNvPr id="63" name="直线箭头连接符 62">
              <a:extLst>
                <a:ext uri="{FF2B5EF4-FFF2-40B4-BE49-F238E27FC236}">
                  <a16:creationId xmlns:a16="http://schemas.microsoft.com/office/drawing/2014/main" id="{0953A37E-0647-DD39-9EAD-2081354A3318}"/>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E8F07E9E-BF29-AF75-2364-4B36389A3A85}"/>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65" name="组合 64">
            <a:extLst>
              <a:ext uri="{FF2B5EF4-FFF2-40B4-BE49-F238E27FC236}">
                <a16:creationId xmlns:a16="http://schemas.microsoft.com/office/drawing/2014/main" id="{94A8513A-3B95-D33F-B73C-831530686B46}"/>
              </a:ext>
            </a:extLst>
          </p:cNvPr>
          <p:cNvGrpSpPr/>
          <p:nvPr/>
        </p:nvGrpSpPr>
        <p:grpSpPr>
          <a:xfrm>
            <a:off x="2306220" y="2812592"/>
            <a:ext cx="2283799" cy="536364"/>
            <a:chOff x="1800362" y="3747436"/>
            <a:chExt cx="2283799" cy="536364"/>
          </a:xfrm>
        </p:grpSpPr>
        <p:grpSp>
          <p:nvGrpSpPr>
            <p:cNvPr id="66" name="组合 65">
              <a:extLst>
                <a:ext uri="{FF2B5EF4-FFF2-40B4-BE49-F238E27FC236}">
                  <a16:creationId xmlns:a16="http://schemas.microsoft.com/office/drawing/2014/main" id="{63F97C3A-3CC4-D293-E40D-6428CFA9DA00}"/>
                </a:ext>
              </a:extLst>
            </p:cNvPr>
            <p:cNvGrpSpPr/>
            <p:nvPr/>
          </p:nvGrpSpPr>
          <p:grpSpPr>
            <a:xfrm>
              <a:off x="1800362" y="3747436"/>
              <a:ext cx="611353" cy="510002"/>
              <a:chOff x="5638800" y="2971800"/>
              <a:chExt cx="1095632" cy="914400"/>
            </a:xfrm>
          </p:grpSpPr>
          <p:pic>
            <p:nvPicPr>
              <p:cNvPr id="68" name="图形 67" descr="合同 纯色填充">
                <a:extLst>
                  <a:ext uri="{FF2B5EF4-FFF2-40B4-BE49-F238E27FC236}">
                    <a16:creationId xmlns:a16="http://schemas.microsoft.com/office/drawing/2014/main" id="{FE19A59E-A43C-D1E2-0AF6-2A71B954C9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69" name="图形 68" descr="笔 纯色填充">
                <a:extLst>
                  <a:ext uri="{FF2B5EF4-FFF2-40B4-BE49-F238E27FC236}">
                    <a16:creationId xmlns:a16="http://schemas.microsoft.com/office/drawing/2014/main" id="{CCA34417-D75F-049F-2215-BC7A9C109B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67" name="文本框 66">
              <a:extLst>
                <a:ext uri="{FF2B5EF4-FFF2-40B4-BE49-F238E27FC236}">
                  <a16:creationId xmlns:a16="http://schemas.microsoft.com/office/drawing/2014/main" id="{04A30E3A-4700-880F-BD45-7C0921667D72}"/>
                </a:ext>
              </a:extLst>
            </p:cNvPr>
            <p:cNvSpPr txBox="1"/>
            <p:nvPr/>
          </p:nvSpPr>
          <p:spPr>
            <a:xfrm>
              <a:off x="2168252" y="3976023"/>
              <a:ext cx="1915909"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8E0825DE-996A-15E5-354D-B24C668A23D6}"/>
              </a:ext>
            </a:extLst>
          </p:cNvPr>
          <p:cNvGrpSpPr/>
          <p:nvPr/>
        </p:nvGrpSpPr>
        <p:grpSpPr>
          <a:xfrm>
            <a:off x="5254051" y="3900364"/>
            <a:ext cx="2273733" cy="536364"/>
            <a:chOff x="1800362" y="3747436"/>
            <a:chExt cx="2273733" cy="536364"/>
          </a:xfrm>
        </p:grpSpPr>
        <p:grpSp>
          <p:nvGrpSpPr>
            <p:cNvPr id="71" name="组合 70">
              <a:extLst>
                <a:ext uri="{FF2B5EF4-FFF2-40B4-BE49-F238E27FC236}">
                  <a16:creationId xmlns:a16="http://schemas.microsoft.com/office/drawing/2014/main" id="{52D0AB87-3E26-A637-AEED-852236B91763}"/>
                </a:ext>
              </a:extLst>
            </p:cNvPr>
            <p:cNvGrpSpPr/>
            <p:nvPr/>
          </p:nvGrpSpPr>
          <p:grpSpPr>
            <a:xfrm>
              <a:off x="1800362" y="3747436"/>
              <a:ext cx="611353" cy="510002"/>
              <a:chOff x="5638800" y="2971800"/>
              <a:chExt cx="1095632" cy="914400"/>
            </a:xfrm>
          </p:grpSpPr>
          <p:pic>
            <p:nvPicPr>
              <p:cNvPr id="73" name="图形 72" descr="合同 纯色填充">
                <a:extLst>
                  <a:ext uri="{FF2B5EF4-FFF2-40B4-BE49-F238E27FC236}">
                    <a16:creationId xmlns:a16="http://schemas.microsoft.com/office/drawing/2014/main" id="{9B51C15F-808C-CF95-9FB7-8552DAA87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74" name="图形 73" descr="笔 纯色填充">
                <a:extLst>
                  <a:ext uri="{FF2B5EF4-FFF2-40B4-BE49-F238E27FC236}">
                    <a16:creationId xmlns:a16="http://schemas.microsoft.com/office/drawing/2014/main" id="{A12C3333-D272-4C0A-2471-3ECDE15E65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72" name="文本框 71">
              <a:extLst>
                <a:ext uri="{FF2B5EF4-FFF2-40B4-BE49-F238E27FC236}">
                  <a16:creationId xmlns:a16="http://schemas.microsoft.com/office/drawing/2014/main" id="{762A056A-3AFB-2615-D0F2-628C68C09E79}"/>
                </a:ext>
              </a:extLst>
            </p:cNvPr>
            <p:cNvSpPr txBox="1"/>
            <p:nvPr/>
          </p:nvSpPr>
          <p:spPr>
            <a:xfrm>
              <a:off x="2168252" y="3976023"/>
              <a:ext cx="1905843"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grpSp>
        <p:nvGrpSpPr>
          <p:cNvPr id="75" name="组合 74">
            <a:extLst>
              <a:ext uri="{FF2B5EF4-FFF2-40B4-BE49-F238E27FC236}">
                <a16:creationId xmlns:a16="http://schemas.microsoft.com/office/drawing/2014/main" id="{4A9F356C-E7C7-37C3-484C-BDF65A997F7C}"/>
              </a:ext>
            </a:extLst>
          </p:cNvPr>
          <p:cNvGrpSpPr/>
          <p:nvPr/>
        </p:nvGrpSpPr>
        <p:grpSpPr>
          <a:xfrm>
            <a:off x="8209112" y="4972283"/>
            <a:ext cx="2290211" cy="536364"/>
            <a:chOff x="1800362" y="3747436"/>
            <a:chExt cx="2290211" cy="536364"/>
          </a:xfrm>
        </p:grpSpPr>
        <p:grpSp>
          <p:nvGrpSpPr>
            <p:cNvPr id="76" name="组合 75">
              <a:extLst>
                <a:ext uri="{FF2B5EF4-FFF2-40B4-BE49-F238E27FC236}">
                  <a16:creationId xmlns:a16="http://schemas.microsoft.com/office/drawing/2014/main" id="{80AF0605-9F37-07FA-AEC6-265D2D50FCDD}"/>
                </a:ext>
              </a:extLst>
            </p:cNvPr>
            <p:cNvGrpSpPr/>
            <p:nvPr/>
          </p:nvGrpSpPr>
          <p:grpSpPr>
            <a:xfrm>
              <a:off x="1800362" y="3747436"/>
              <a:ext cx="611353" cy="510002"/>
              <a:chOff x="5638800" y="2971800"/>
              <a:chExt cx="1095632" cy="914400"/>
            </a:xfrm>
          </p:grpSpPr>
          <p:pic>
            <p:nvPicPr>
              <p:cNvPr id="78" name="图形 77" descr="合同 纯色填充">
                <a:extLst>
                  <a:ext uri="{FF2B5EF4-FFF2-40B4-BE49-F238E27FC236}">
                    <a16:creationId xmlns:a16="http://schemas.microsoft.com/office/drawing/2014/main" id="{1F5486FC-4670-8125-A59D-EF51ED732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79" name="图形 78" descr="笔 纯色填充">
                <a:extLst>
                  <a:ext uri="{FF2B5EF4-FFF2-40B4-BE49-F238E27FC236}">
                    <a16:creationId xmlns:a16="http://schemas.microsoft.com/office/drawing/2014/main" id="{F5F39D92-A590-0B05-F758-E08F8ECA49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77" name="文本框 76">
              <a:extLst>
                <a:ext uri="{FF2B5EF4-FFF2-40B4-BE49-F238E27FC236}">
                  <a16:creationId xmlns:a16="http://schemas.microsoft.com/office/drawing/2014/main" id="{71292B52-350E-9866-D275-D405298B0BAC}"/>
                </a:ext>
              </a:extLst>
            </p:cNvPr>
            <p:cNvSpPr txBox="1"/>
            <p:nvPr/>
          </p:nvSpPr>
          <p:spPr>
            <a:xfrm>
              <a:off x="2168252" y="3976023"/>
              <a:ext cx="1922321" cy="307777"/>
            </a:xfrm>
            <a:prstGeom prst="rect">
              <a:avLst/>
            </a:prstGeom>
            <a:noFill/>
          </p:spPr>
          <p:txBody>
            <a:bodyPr wrap="none" rtlCol="0">
              <a:spAutoFit/>
            </a:bodyPr>
            <a:lstStyle/>
            <a:p>
              <a:pPr algn="l"/>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Pay(</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pic>
        <p:nvPicPr>
          <p:cNvPr id="80" name="图形 79" descr="旧钥匙 纯色填充">
            <a:extLst>
              <a:ext uri="{FF2B5EF4-FFF2-40B4-BE49-F238E27FC236}">
                <a16:creationId xmlns:a16="http://schemas.microsoft.com/office/drawing/2014/main" id="{9F3C8CC7-47CA-B15A-50FD-ACE30C8ED9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469849">
            <a:off x="1788555" y="3548768"/>
            <a:ext cx="672667" cy="672667"/>
          </a:xfrm>
          <a:prstGeom prst="rect">
            <a:avLst/>
          </a:prstGeom>
        </p:spPr>
      </p:pic>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7CF03F0C-8827-D197-EBC1-A7D044B54BAA}"/>
                  </a:ext>
                </a:extLst>
              </p:cNvPr>
              <p:cNvSpPr txBox="1"/>
              <p:nvPr/>
            </p:nvSpPr>
            <p:spPr>
              <a:xfrm>
                <a:off x="2312142" y="3318546"/>
                <a:ext cx="471604" cy="307777"/>
              </a:xfrm>
              <a:prstGeom prst="rect">
                <a:avLst/>
              </a:prstGeom>
              <a:noFill/>
            </p:spPr>
            <p:txBody>
              <a:bodyPr wrap="none" rtlCol="0">
                <a:spAutoFit/>
              </a:bodyPr>
              <a:lstStyle/>
              <a:p>
                <a:pPr algn="l"/>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AC</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1" name="文本框 80">
                <a:extLst>
                  <a:ext uri="{FF2B5EF4-FFF2-40B4-BE49-F238E27FC236}">
                    <a16:creationId xmlns:a16="http://schemas.microsoft.com/office/drawing/2014/main" id="{7CF03F0C-8827-D197-EBC1-A7D044B54BAA}"/>
                  </a:ext>
                </a:extLst>
              </p:cNvPr>
              <p:cNvSpPr txBox="1">
                <a:spLocks noRot="1" noChangeAspect="1" noMove="1" noResize="1" noEditPoints="1" noAdjustHandles="1" noChangeArrowheads="1" noChangeShapeType="1" noTextEdit="1"/>
              </p:cNvSpPr>
              <p:nvPr/>
            </p:nvSpPr>
            <p:spPr>
              <a:xfrm>
                <a:off x="2312142" y="3318546"/>
                <a:ext cx="471604" cy="307777"/>
              </a:xfrm>
              <a:prstGeom prst="rect">
                <a:avLst/>
              </a:prstGeom>
              <a:blipFill>
                <a:blip r:embed="rId11"/>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C9530DF6-EBAE-A23B-4628-CE771907CA10}"/>
                  </a:ext>
                </a:extLst>
              </p:cNvPr>
              <p:cNvSpPr txBox="1"/>
              <p:nvPr/>
            </p:nvSpPr>
            <p:spPr>
              <a:xfrm>
                <a:off x="5254051" y="4410366"/>
                <a:ext cx="471604" cy="307777"/>
              </a:xfrm>
              <a:prstGeom prst="rect">
                <a:avLst/>
              </a:prstGeom>
              <a:noFill/>
            </p:spPr>
            <p:txBody>
              <a:bodyPr wrap="none" rtlCol="0">
                <a:spAutoFit/>
              </a:bodyPr>
              <a:lstStyle/>
              <a:p>
                <a:pPr algn="l"/>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CD</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2" name="文本框 81">
                <a:extLst>
                  <a:ext uri="{FF2B5EF4-FFF2-40B4-BE49-F238E27FC236}">
                    <a16:creationId xmlns:a16="http://schemas.microsoft.com/office/drawing/2014/main" id="{C9530DF6-EBAE-A23B-4628-CE771907CA10}"/>
                  </a:ext>
                </a:extLst>
              </p:cNvPr>
              <p:cNvSpPr txBox="1">
                <a:spLocks noRot="1" noChangeAspect="1" noMove="1" noResize="1" noEditPoints="1" noAdjustHandles="1" noChangeArrowheads="1" noChangeShapeType="1" noTextEdit="1"/>
              </p:cNvSpPr>
              <p:nvPr/>
            </p:nvSpPr>
            <p:spPr>
              <a:xfrm>
                <a:off x="5254051" y="4410366"/>
                <a:ext cx="471604" cy="307777"/>
              </a:xfrm>
              <a:prstGeom prst="rect">
                <a:avLst/>
              </a:prstGeom>
              <a:blipFill>
                <a:blip r:embed="rId1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E1C20CEC-7AD2-572B-B480-E6F2628BA769}"/>
                  </a:ext>
                </a:extLst>
              </p:cNvPr>
              <p:cNvSpPr txBox="1"/>
              <p:nvPr/>
            </p:nvSpPr>
            <p:spPr>
              <a:xfrm>
                <a:off x="8206842" y="5478237"/>
                <a:ext cx="465192" cy="307777"/>
              </a:xfrm>
              <a:prstGeom prst="rect">
                <a:avLst/>
              </a:prstGeom>
              <a:noFill/>
            </p:spPr>
            <p:txBody>
              <a:bodyPr wrap="none" rtlCol="0">
                <a:spAutoFit/>
              </a:bodyPr>
              <a:lstStyle/>
              <a:p>
                <a:pPr algn="l"/>
                <a14:m>
                  <m:oMath xmlns:m="http://schemas.openxmlformats.org/officeDocument/2006/math">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1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DB</a:t>
                </a:r>
                <a:endParaRPr kumimoji="1" lang="zh-CN" altLang="en-US" sz="14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3" name="文本框 82">
                <a:extLst>
                  <a:ext uri="{FF2B5EF4-FFF2-40B4-BE49-F238E27FC236}">
                    <a16:creationId xmlns:a16="http://schemas.microsoft.com/office/drawing/2014/main" id="{E1C20CEC-7AD2-572B-B480-E6F2628BA769}"/>
                  </a:ext>
                </a:extLst>
              </p:cNvPr>
              <p:cNvSpPr txBox="1">
                <a:spLocks noRot="1" noChangeAspect="1" noMove="1" noResize="1" noEditPoints="1" noAdjustHandles="1" noChangeArrowheads="1" noChangeShapeType="1" noTextEdit="1"/>
              </p:cNvSpPr>
              <p:nvPr/>
            </p:nvSpPr>
            <p:spPr>
              <a:xfrm>
                <a:off x="8206842" y="5478237"/>
                <a:ext cx="465192" cy="307777"/>
              </a:xfrm>
              <a:prstGeom prst="rect">
                <a:avLst/>
              </a:prstGeom>
              <a:blipFill>
                <a:blip r:embed="rId13"/>
                <a:stretch>
                  <a:fillRect b="-16000"/>
                </a:stretch>
              </a:blipFill>
            </p:spPr>
            <p:txBody>
              <a:bodyPr/>
              <a:lstStyle/>
              <a:p>
                <a:r>
                  <a:rPr lang="zh-CN" altLang="en-US">
                    <a:noFill/>
                  </a:rPr>
                  <a:t> </a:t>
                </a:r>
              </a:p>
            </p:txBody>
          </p:sp>
        </mc:Fallback>
      </mc:AlternateContent>
      <p:pic>
        <p:nvPicPr>
          <p:cNvPr id="84" name="图形 83" descr="徽章勾号 1 纯色填充">
            <a:extLst>
              <a:ext uri="{FF2B5EF4-FFF2-40B4-BE49-F238E27FC236}">
                <a16:creationId xmlns:a16="http://schemas.microsoft.com/office/drawing/2014/main" id="{FD5631D7-35E7-2893-F431-8777D929F65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15186" y="4764411"/>
            <a:ext cx="457200" cy="457200"/>
          </a:xfrm>
          <a:prstGeom prst="rect">
            <a:avLst/>
          </a:prstGeom>
        </p:spPr>
      </p:pic>
      <p:pic>
        <p:nvPicPr>
          <p:cNvPr id="2" name="图形 1" descr="徽章勾号 1 纯色填充">
            <a:extLst>
              <a:ext uri="{FF2B5EF4-FFF2-40B4-BE49-F238E27FC236}">
                <a16:creationId xmlns:a16="http://schemas.microsoft.com/office/drawing/2014/main" id="{BA69DCD9-E854-92A0-65A3-113C2B14CBA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32325" y="3736144"/>
            <a:ext cx="457200" cy="457200"/>
          </a:xfrm>
          <a:prstGeom prst="rect">
            <a:avLst/>
          </a:prstGeom>
        </p:spPr>
      </p:pic>
      <p:pic>
        <p:nvPicPr>
          <p:cNvPr id="4" name="图形 3" descr="徽章勾号 1 纯色填充">
            <a:extLst>
              <a:ext uri="{FF2B5EF4-FFF2-40B4-BE49-F238E27FC236}">
                <a16:creationId xmlns:a16="http://schemas.microsoft.com/office/drawing/2014/main" id="{2322C211-E28A-C29C-B257-D22D216399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37740" y="2649810"/>
            <a:ext cx="457200" cy="457200"/>
          </a:xfrm>
          <a:prstGeom prst="rect">
            <a:avLst/>
          </a:prstGeom>
        </p:spPr>
      </p:pic>
      <p:sp>
        <p:nvSpPr>
          <p:cNvPr id="10" name="文本框 9">
            <a:extLst>
              <a:ext uri="{FF2B5EF4-FFF2-40B4-BE49-F238E27FC236}">
                <a16:creationId xmlns:a16="http://schemas.microsoft.com/office/drawing/2014/main" id="{7B406547-ECA8-0D56-364E-5113270ED48F}"/>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Scriptless Scripts[Malavolta et al. '19]</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292706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1854993" y="1126946"/>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3" name="组合 2">
            <a:extLst>
              <a:ext uri="{FF2B5EF4-FFF2-40B4-BE49-F238E27FC236}">
                <a16:creationId xmlns:a16="http://schemas.microsoft.com/office/drawing/2014/main" id="{5F5BBF24-A323-B2F3-A999-DB4A4CC2EE7D}"/>
              </a:ext>
            </a:extLst>
          </p:cNvPr>
          <p:cNvGrpSpPr/>
          <p:nvPr/>
        </p:nvGrpSpPr>
        <p:grpSpPr>
          <a:xfrm>
            <a:off x="4796851" y="1188501"/>
            <a:ext cx="914400" cy="1343434"/>
            <a:chOff x="2590534" y="2001681"/>
            <a:chExt cx="914400" cy="1343434"/>
          </a:xfrm>
        </p:grpSpPr>
        <p:pic>
          <p:nvPicPr>
            <p:cNvPr id="6" name="图形 5" descr="用户 纯色填充">
              <a:extLst>
                <a:ext uri="{FF2B5EF4-FFF2-40B4-BE49-F238E27FC236}">
                  <a16:creationId xmlns:a16="http://schemas.microsoft.com/office/drawing/2014/main" id="{BD21D7AA-8450-D095-E9AF-D6F2C1AA8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0" name="文本框 9">
              <a:extLst>
                <a:ext uri="{FF2B5EF4-FFF2-40B4-BE49-F238E27FC236}">
                  <a16:creationId xmlns:a16="http://schemas.microsoft.com/office/drawing/2014/main" id="{096854A2-487C-89C6-C6E7-D7F07B2F9664}"/>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1" name="组合 10">
            <a:extLst>
              <a:ext uri="{FF2B5EF4-FFF2-40B4-BE49-F238E27FC236}">
                <a16:creationId xmlns:a16="http://schemas.microsoft.com/office/drawing/2014/main" id="{CE1D9BA5-DE33-37D1-6443-06BBF7647B22}"/>
              </a:ext>
            </a:extLst>
          </p:cNvPr>
          <p:cNvGrpSpPr/>
          <p:nvPr/>
        </p:nvGrpSpPr>
        <p:grpSpPr>
          <a:xfrm>
            <a:off x="7749642" y="1188501"/>
            <a:ext cx="914400" cy="1343434"/>
            <a:chOff x="2590534" y="2001681"/>
            <a:chExt cx="914400" cy="1343434"/>
          </a:xfrm>
        </p:grpSpPr>
        <p:pic>
          <p:nvPicPr>
            <p:cNvPr id="12" name="图形 11" descr="用户 纯色填充">
              <a:extLst>
                <a:ext uri="{FF2B5EF4-FFF2-40B4-BE49-F238E27FC236}">
                  <a16:creationId xmlns:a16="http://schemas.microsoft.com/office/drawing/2014/main" id="{19817631-026F-7E9E-1553-83CFDC2F1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9" name="文本框 18">
              <a:extLst>
                <a:ext uri="{FF2B5EF4-FFF2-40B4-BE49-F238E27FC236}">
                  <a16:creationId xmlns:a16="http://schemas.microsoft.com/office/drawing/2014/main" id="{A4B42EBB-1BA2-38C4-83F6-EF9DFB3A6087}"/>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10713364" y="1126946"/>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2" name="文本框 1">
            <a:extLst>
              <a:ext uri="{FF2B5EF4-FFF2-40B4-BE49-F238E27FC236}">
                <a16:creationId xmlns:a16="http://schemas.microsoft.com/office/drawing/2014/main" id="{B8D14999-7908-923B-E735-4DCE4F807BB7}"/>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Scriptless Scripts[Malavolta et al. '19]</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E6ABE307-59AA-D44E-DF42-48FC5581997D}"/>
              </a:ext>
            </a:extLst>
          </p:cNvPr>
          <p:cNvGrpSpPr/>
          <p:nvPr/>
        </p:nvGrpSpPr>
        <p:grpSpPr>
          <a:xfrm>
            <a:off x="2869686" y="1726293"/>
            <a:ext cx="1826873" cy="397788"/>
            <a:chOff x="2869686" y="3085543"/>
            <a:chExt cx="1826873" cy="397788"/>
          </a:xfrm>
        </p:grpSpPr>
        <p:cxnSp>
          <p:nvCxnSpPr>
            <p:cNvPr id="37" name="直线箭头连接符 36">
              <a:extLst>
                <a:ext uri="{FF2B5EF4-FFF2-40B4-BE49-F238E27FC236}">
                  <a16:creationId xmlns:a16="http://schemas.microsoft.com/office/drawing/2014/main" id="{5B8F1499-EA17-066B-8D49-533A91833ED2}"/>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A208C27-7529-95AB-CAB3-FCB406314B6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FF08F37C-D621-B134-B2A9-DA0833EB6E5F}"/>
              </a:ext>
            </a:extLst>
          </p:cNvPr>
          <p:cNvGrpSpPr/>
          <p:nvPr/>
        </p:nvGrpSpPr>
        <p:grpSpPr>
          <a:xfrm>
            <a:off x="5840337" y="1726293"/>
            <a:ext cx="1826873" cy="397788"/>
            <a:chOff x="5840337" y="3085543"/>
            <a:chExt cx="1826873" cy="397788"/>
          </a:xfrm>
        </p:grpSpPr>
        <p:cxnSp>
          <p:nvCxnSpPr>
            <p:cNvPr id="40" name="直线箭头连接符 39">
              <a:extLst>
                <a:ext uri="{FF2B5EF4-FFF2-40B4-BE49-F238E27FC236}">
                  <a16:creationId xmlns:a16="http://schemas.microsoft.com/office/drawing/2014/main" id="{FBFED062-A8DE-6FA2-F906-DD8BECB42C4C}"/>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A015D90-E4FD-E034-7393-14BDA0B80D84}"/>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5535517-8C25-DD7D-5849-7A2EF26AEF8C}"/>
              </a:ext>
            </a:extLst>
          </p:cNvPr>
          <p:cNvGrpSpPr/>
          <p:nvPr/>
        </p:nvGrpSpPr>
        <p:grpSpPr>
          <a:xfrm>
            <a:off x="8886491" y="1726293"/>
            <a:ext cx="1826873" cy="397788"/>
            <a:chOff x="8886491" y="3085543"/>
            <a:chExt cx="1826873" cy="397788"/>
          </a:xfrm>
        </p:grpSpPr>
        <p:cxnSp>
          <p:nvCxnSpPr>
            <p:cNvPr id="41" name="直线箭头连接符 40">
              <a:extLst>
                <a:ext uri="{FF2B5EF4-FFF2-40B4-BE49-F238E27FC236}">
                  <a16:creationId xmlns:a16="http://schemas.microsoft.com/office/drawing/2014/main" id="{94545EA4-7AA9-BFCA-2A85-317882F81DEF}"/>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80AA990-F214-6C6A-3532-FA318A155564}"/>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F82CAFB-F135-2715-6EFE-0D99D74CFC2F}"/>
                  </a:ext>
                </a:extLst>
              </p:cNvPr>
              <p:cNvSpPr txBox="1"/>
              <p:nvPr/>
            </p:nvSpPr>
            <p:spPr>
              <a:xfrm>
                <a:off x="3035805" y="3534226"/>
                <a:ext cx="7435935" cy="2246769"/>
              </a:xfrm>
              <a:prstGeom prst="rect">
                <a:avLst/>
              </a:prstGeom>
              <a:noFill/>
            </p:spPr>
            <p:txBody>
              <a:bodyPr wrap="square">
                <a:spAutoFit/>
              </a:bodyPr>
              <a:lstStyle>
                <a:defPPr>
                  <a:defRPr lang="zh-CN"/>
                </a:defPPr>
                <a:lvl1pPr>
                  <a:defRPr sz="2000">
                    <a:solidFill>
                      <a:srgbClr val="C00000"/>
                    </a:solidFill>
                  </a:defRPr>
                </a:lvl1pPr>
              </a:lstStyle>
              <a:p>
                <a:r>
                  <a:rPr lang="en-US" altLang="zh-CN" dirty="0"/>
                  <a:t>• No special script, normal pay transactions</a:t>
                </a:r>
              </a:p>
              <a:p>
                <a:endParaRPr lang="en-US" altLang="zh-CN" dirty="0"/>
              </a:p>
              <a:p>
                <a:r>
                  <a:rPr lang="en-US" altLang="zh-CN" dirty="0"/>
                  <a:t>• Pay transactions unlinkable</a:t>
                </a:r>
              </a:p>
              <a:p>
                <a:endParaRPr lang="en-US" altLang="zh-CN" dirty="0"/>
              </a:p>
              <a:p>
                <a:r>
                  <a:rPr lang="en-US" altLang="zh-CN" dirty="0"/>
                  <a:t>• Compatible with Schnorr, ECDSA signatures - Alice has control over randomness of </a:t>
                </a:r>
                <a14:m>
                  <m:oMath xmlns:m="http://schemas.openxmlformats.org/officeDocument/2006/math">
                    <m:r>
                      <a:rPr lang="en-US" altLang="zh-CN">
                        <a:latin typeface="Cambria Math" panose="02040503050406030204" pitchFamily="18" charset="0"/>
                      </a:rPr>
                      <m:t>𝝈</m:t>
                    </m:r>
                  </m:oMath>
                </a14:m>
                <a:r>
                  <a:rPr lang="en-US" altLang="zh-CN" baseline="-25000" dirty="0"/>
                  <a:t>AC</a:t>
                </a:r>
                <a:r>
                  <a:rPr lang="en-US" altLang="zh-CN" dirty="0"/>
                  <a:t>, </a:t>
                </a:r>
                <a14:m>
                  <m:oMath xmlns:m="http://schemas.openxmlformats.org/officeDocument/2006/math">
                    <m:r>
                      <a:rPr lang="en-US" altLang="zh-CN">
                        <a:latin typeface="Cambria Math" panose="02040503050406030204" pitchFamily="18" charset="0"/>
                      </a:rPr>
                      <m:t>𝝈</m:t>
                    </m:r>
                  </m:oMath>
                </a14:m>
                <a:r>
                  <a:rPr lang="en-US" altLang="zh-CN" baseline="-25000" dirty="0"/>
                  <a:t>CD</a:t>
                </a:r>
                <a:r>
                  <a:rPr lang="en-US" altLang="zh-CN" dirty="0"/>
                  <a:t>, </a:t>
                </a:r>
                <a14:m>
                  <m:oMath xmlns:m="http://schemas.openxmlformats.org/officeDocument/2006/math">
                    <m:r>
                      <a:rPr lang="en-US" altLang="zh-CN">
                        <a:latin typeface="Cambria Math" panose="02040503050406030204" pitchFamily="18" charset="0"/>
                      </a:rPr>
                      <m:t>𝝈</m:t>
                    </m:r>
                  </m:oMath>
                </a14:m>
                <a:r>
                  <a:rPr lang="en-US" altLang="zh-CN" baseline="-25000" dirty="0"/>
                  <a:t>DB</a:t>
                </a:r>
                <a:endParaRPr lang="zh-CN" altLang="en-US" baseline="-25000" dirty="0"/>
              </a:p>
              <a:p>
                <a:endParaRPr lang="zh-CN" altLang="en-US" dirty="0"/>
              </a:p>
            </p:txBody>
          </p:sp>
        </mc:Choice>
        <mc:Fallback xmlns="">
          <p:sp>
            <p:nvSpPr>
              <p:cNvPr id="18" name="文本框 17">
                <a:extLst>
                  <a:ext uri="{FF2B5EF4-FFF2-40B4-BE49-F238E27FC236}">
                    <a16:creationId xmlns:a16="http://schemas.microsoft.com/office/drawing/2014/main" id="{BF82CAFB-F135-2715-6EFE-0D99D74CFC2F}"/>
                  </a:ext>
                </a:extLst>
              </p:cNvPr>
              <p:cNvSpPr txBox="1">
                <a:spLocks noRot="1" noChangeAspect="1" noMove="1" noResize="1" noEditPoints="1" noAdjustHandles="1" noChangeArrowheads="1" noChangeShapeType="1" noTextEdit="1"/>
              </p:cNvSpPr>
              <p:nvPr/>
            </p:nvSpPr>
            <p:spPr>
              <a:xfrm>
                <a:off x="3035805" y="3534226"/>
                <a:ext cx="7435935" cy="2246769"/>
              </a:xfrm>
              <a:prstGeom prst="rect">
                <a:avLst/>
              </a:prstGeom>
              <a:blipFill>
                <a:blip r:embed="rId5"/>
                <a:stretch>
                  <a:fillRect l="-853" t="-1685" r="-15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0488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文本框 271">
            <a:extLst>
              <a:ext uri="{FF2B5EF4-FFF2-40B4-BE49-F238E27FC236}">
                <a16:creationId xmlns:a16="http://schemas.microsoft.com/office/drawing/2014/main" id="{F2E03AAF-4D5F-48C2-BFEE-FB43D7C14287}"/>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加密货币支付</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2737870" y="1985168"/>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9501595" y="2005522"/>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16" name="椭圆形标注 15">
            <a:extLst>
              <a:ext uri="{FF2B5EF4-FFF2-40B4-BE49-F238E27FC236}">
                <a16:creationId xmlns:a16="http://schemas.microsoft.com/office/drawing/2014/main" id="{E5FE42E8-CD33-43DC-68A9-12E0E07D713B}"/>
              </a:ext>
            </a:extLst>
          </p:cNvPr>
          <p:cNvSpPr/>
          <p:nvPr/>
        </p:nvSpPr>
        <p:spPr>
          <a:xfrm>
            <a:off x="3810000" y="1466850"/>
            <a:ext cx="2057400" cy="1037719"/>
          </a:xfrm>
          <a:prstGeom prst="wedgeEllipseCallout">
            <a:avLst>
              <a:gd name="adj1" fmla="val -39352"/>
              <a:gd name="adj2" fmla="val 5332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zh-CN" altLang="en-US" dirty="0"/>
              <a:t>我想买电视，需要多少钱？</a:t>
            </a:r>
          </a:p>
        </p:txBody>
      </p:sp>
      <p:sp>
        <p:nvSpPr>
          <p:cNvPr id="18" name="椭圆形标注 17">
            <a:extLst>
              <a:ext uri="{FF2B5EF4-FFF2-40B4-BE49-F238E27FC236}">
                <a16:creationId xmlns:a16="http://schemas.microsoft.com/office/drawing/2014/main" id="{0B6D6442-7753-D567-7601-849CB0E0B4BE}"/>
              </a:ext>
            </a:extLst>
          </p:cNvPr>
          <p:cNvSpPr/>
          <p:nvPr/>
        </p:nvSpPr>
        <p:spPr>
          <a:xfrm>
            <a:off x="7362665" y="1438950"/>
            <a:ext cx="2057400" cy="1037719"/>
          </a:xfrm>
          <a:prstGeom prst="wedgeEllipseCallout">
            <a:avLst>
              <a:gd name="adj1" fmla="val 50463"/>
              <a:gd name="adj2" fmla="val 4965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dirty="0"/>
              <a:t>1BTC</a:t>
            </a:r>
            <a:r>
              <a:rPr kumimoji="1" lang="zh-CN" altLang="en-US" dirty="0"/>
              <a:t>。</a:t>
            </a:r>
          </a:p>
        </p:txBody>
      </p:sp>
      <p:grpSp>
        <p:nvGrpSpPr>
          <p:cNvPr id="38" name="组合 37">
            <a:extLst>
              <a:ext uri="{FF2B5EF4-FFF2-40B4-BE49-F238E27FC236}">
                <a16:creationId xmlns:a16="http://schemas.microsoft.com/office/drawing/2014/main" id="{FBDF3C45-3C8B-D649-F6B7-A3BF710D3064}"/>
              </a:ext>
            </a:extLst>
          </p:cNvPr>
          <p:cNvGrpSpPr/>
          <p:nvPr/>
        </p:nvGrpSpPr>
        <p:grpSpPr>
          <a:xfrm>
            <a:off x="3831005" y="3015125"/>
            <a:ext cx="662361" cy="779724"/>
            <a:chOff x="5638800" y="3328602"/>
            <a:chExt cx="662361" cy="779724"/>
          </a:xfrm>
        </p:grpSpPr>
        <p:grpSp>
          <p:nvGrpSpPr>
            <p:cNvPr id="28" name="组合 27">
              <a:extLst>
                <a:ext uri="{FF2B5EF4-FFF2-40B4-BE49-F238E27FC236}">
                  <a16:creationId xmlns:a16="http://schemas.microsoft.com/office/drawing/2014/main" id="{B71C1B0B-A84E-CB6D-F17B-10E9C4048625}"/>
                </a:ext>
              </a:extLst>
            </p:cNvPr>
            <p:cNvGrpSpPr/>
            <p:nvPr/>
          </p:nvGrpSpPr>
          <p:grpSpPr>
            <a:xfrm>
              <a:off x="5638800" y="3328602"/>
              <a:ext cx="662361" cy="557598"/>
              <a:chOff x="5638800" y="2971800"/>
              <a:chExt cx="1095632" cy="914400"/>
            </a:xfrm>
          </p:grpSpPr>
          <p:pic>
            <p:nvPicPr>
              <p:cNvPr id="20" name="图形 19" descr="合同 纯色填充">
                <a:extLst>
                  <a:ext uri="{FF2B5EF4-FFF2-40B4-BE49-F238E27FC236}">
                    <a16:creationId xmlns:a16="http://schemas.microsoft.com/office/drawing/2014/main" id="{A64009EE-75A5-65AA-0ED7-2A2070658F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26" name="图形 25" descr="笔 纯色填充">
                <a:extLst>
                  <a:ext uri="{FF2B5EF4-FFF2-40B4-BE49-F238E27FC236}">
                    <a16:creationId xmlns:a16="http://schemas.microsoft.com/office/drawing/2014/main" id="{5ECF5417-045F-42A3-F85C-B1D4D815D7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36" name="文本框 35">
              <a:extLst>
                <a:ext uri="{FF2B5EF4-FFF2-40B4-BE49-F238E27FC236}">
                  <a16:creationId xmlns:a16="http://schemas.microsoft.com/office/drawing/2014/main" id="{124149A2-4E18-89DF-26FC-CAEFCDF8AC32}"/>
                </a:ext>
              </a:extLst>
            </p:cNvPr>
            <p:cNvSpPr txBox="1"/>
            <p:nvPr/>
          </p:nvSpPr>
          <p:spPr>
            <a:xfrm>
              <a:off x="5705175" y="3769772"/>
              <a:ext cx="569387" cy="338554"/>
            </a:xfrm>
            <a:prstGeom prst="rect">
              <a:avLst/>
            </a:prstGeom>
            <a:noFill/>
          </p:spPr>
          <p:txBody>
            <a:bodyPr wrap="none" rtlCol="0">
              <a:spAutoFit/>
            </a:bodyPr>
            <a:lstStyle/>
            <a:p>
              <a:pPr algn="l"/>
              <a:r>
                <a:rPr kumimoji="1" lang="en-US" altLang="zh-CN" sz="16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tx</a:t>
              </a:r>
              <a:r>
                <a:rPr kumimoji="1" lang="en-US" altLang="zh-CN" sz="1600" b="1" baseline="-25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pay</a:t>
              </a:r>
              <a:endParaRPr kumimoji="1" lang="zh-CN" altLang="en-US" sz="16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p:txBody>
        </p:sp>
      </p:grpSp>
      <p:sp>
        <p:nvSpPr>
          <p:cNvPr id="40" name="圆角矩形 39">
            <a:extLst>
              <a:ext uri="{FF2B5EF4-FFF2-40B4-BE49-F238E27FC236}">
                <a16:creationId xmlns:a16="http://schemas.microsoft.com/office/drawing/2014/main" id="{F6614358-1354-BBCB-FEC0-C7DEFAFDEE6F}"/>
              </a:ext>
            </a:extLst>
          </p:cNvPr>
          <p:cNvSpPr/>
          <p:nvPr/>
        </p:nvSpPr>
        <p:spPr>
          <a:xfrm>
            <a:off x="2259944"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1" name="右箭头 40">
            <a:extLst>
              <a:ext uri="{FF2B5EF4-FFF2-40B4-BE49-F238E27FC236}">
                <a16:creationId xmlns:a16="http://schemas.microsoft.com/office/drawing/2014/main" id="{AC530744-4F4A-B0AD-56A3-8D30CA7CCC66}"/>
              </a:ext>
            </a:extLst>
          </p:cNvPr>
          <p:cNvSpPr/>
          <p:nvPr/>
        </p:nvSpPr>
        <p:spPr>
          <a:xfrm rot="10800000">
            <a:off x="3168336" y="5131813"/>
            <a:ext cx="914399" cy="1063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5" name="圆角矩形 44">
            <a:extLst>
              <a:ext uri="{FF2B5EF4-FFF2-40B4-BE49-F238E27FC236}">
                <a16:creationId xmlns:a16="http://schemas.microsoft.com/office/drawing/2014/main" id="{3F4F36F7-123A-0F55-80CD-D8F91C480553}"/>
              </a:ext>
            </a:extLst>
          </p:cNvPr>
          <p:cNvSpPr/>
          <p:nvPr/>
        </p:nvSpPr>
        <p:spPr>
          <a:xfrm>
            <a:off x="4116806"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6" name="右箭头 45">
            <a:extLst>
              <a:ext uri="{FF2B5EF4-FFF2-40B4-BE49-F238E27FC236}">
                <a16:creationId xmlns:a16="http://schemas.microsoft.com/office/drawing/2014/main" id="{77D514DB-169D-09F0-2F1D-8B7FF7D8A2B8}"/>
              </a:ext>
            </a:extLst>
          </p:cNvPr>
          <p:cNvSpPr/>
          <p:nvPr/>
        </p:nvSpPr>
        <p:spPr>
          <a:xfrm rot="10800000">
            <a:off x="5025198" y="5131813"/>
            <a:ext cx="914399" cy="1063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7" name="圆角矩形 46">
            <a:extLst>
              <a:ext uri="{FF2B5EF4-FFF2-40B4-BE49-F238E27FC236}">
                <a16:creationId xmlns:a16="http://schemas.microsoft.com/office/drawing/2014/main" id="{2B471F56-97EA-7051-1440-58B487701751}"/>
              </a:ext>
            </a:extLst>
          </p:cNvPr>
          <p:cNvSpPr/>
          <p:nvPr/>
        </p:nvSpPr>
        <p:spPr>
          <a:xfrm>
            <a:off x="5969312"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9" name="右箭头 48">
            <a:extLst>
              <a:ext uri="{FF2B5EF4-FFF2-40B4-BE49-F238E27FC236}">
                <a16:creationId xmlns:a16="http://schemas.microsoft.com/office/drawing/2014/main" id="{73FF52F4-D12E-523A-7564-F260A6E11ECE}"/>
              </a:ext>
            </a:extLst>
          </p:cNvPr>
          <p:cNvSpPr/>
          <p:nvPr/>
        </p:nvSpPr>
        <p:spPr>
          <a:xfrm rot="10800000">
            <a:off x="6877704" y="5131813"/>
            <a:ext cx="914399" cy="1063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0" name="圆角矩形 49">
            <a:extLst>
              <a:ext uri="{FF2B5EF4-FFF2-40B4-BE49-F238E27FC236}">
                <a16:creationId xmlns:a16="http://schemas.microsoft.com/office/drawing/2014/main" id="{5BFF3ED4-BE3D-9C89-2CE6-1BD674F204F7}"/>
              </a:ext>
            </a:extLst>
          </p:cNvPr>
          <p:cNvSpPr/>
          <p:nvPr/>
        </p:nvSpPr>
        <p:spPr>
          <a:xfrm>
            <a:off x="7829681"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53" name="直线箭头连接符 52">
            <a:extLst>
              <a:ext uri="{FF2B5EF4-FFF2-40B4-BE49-F238E27FC236}">
                <a16:creationId xmlns:a16="http://schemas.microsoft.com/office/drawing/2014/main" id="{D5CBEABD-E973-AF8D-35A7-802B15238AB3}"/>
              </a:ext>
            </a:extLst>
          </p:cNvPr>
          <p:cNvCxnSpPr>
            <a:cxnSpLocks/>
            <a:stCxn id="50" idx="3"/>
          </p:cNvCxnSpPr>
          <p:nvPr/>
        </p:nvCxnSpPr>
        <p:spPr>
          <a:xfrm flipV="1">
            <a:off x="8708357" y="5184997"/>
            <a:ext cx="2057400" cy="1"/>
          </a:xfrm>
          <a:prstGeom prst="straightConnector1">
            <a:avLst/>
          </a:prstGeom>
          <a:ln w="476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160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F8B43477-3714-D7E7-C344-18FF924B6543}"/>
              </a:ext>
            </a:extLst>
          </p:cNvPr>
          <p:cNvSpPr txBox="1"/>
          <p:nvPr/>
        </p:nvSpPr>
        <p:spPr>
          <a:xfrm>
            <a:off x="2501331" y="1220347"/>
            <a:ext cx="8121183" cy="458459"/>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b="1" dirty="0">
                <a:latin typeface="微软雅黑" panose="020B0503020204020204" pitchFamily="34" charset="-122"/>
                <a:ea typeface="微软雅黑" panose="020B0503020204020204" pitchFamily="34" charset="-122"/>
              </a:rPr>
              <a:t>PCN—Scriptless Scripts[Malavolta et al. '19]</a:t>
            </a:r>
            <a:endParaRPr lang="zh-CN" altLang="en-US" sz="12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7CFE2232-ECC3-537C-E927-F9D69B4E4BA6}"/>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Scriptless Scripts[Malavolta et al. '19]</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E1CF92B-19FE-3970-E521-2D6867815C53}"/>
              </a:ext>
            </a:extLst>
          </p:cNvPr>
          <p:cNvPicPr>
            <a:picLocks noChangeAspect="1"/>
          </p:cNvPicPr>
          <p:nvPr/>
        </p:nvPicPr>
        <p:blipFill>
          <a:blip r:embed="rId3"/>
          <a:stretch>
            <a:fillRect/>
          </a:stretch>
        </p:blipFill>
        <p:spPr>
          <a:xfrm>
            <a:off x="1243574" y="2207862"/>
            <a:ext cx="3801888" cy="3976020"/>
          </a:xfrm>
          <a:prstGeom prst="rect">
            <a:avLst/>
          </a:prstGeom>
        </p:spPr>
      </p:pic>
      <p:grpSp>
        <p:nvGrpSpPr>
          <p:cNvPr id="6" name="组合 5">
            <a:extLst>
              <a:ext uri="{FF2B5EF4-FFF2-40B4-BE49-F238E27FC236}">
                <a16:creationId xmlns:a16="http://schemas.microsoft.com/office/drawing/2014/main" id="{49E90B07-470C-B87D-0742-425DD3FF8C8C}"/>
              </a:ext>
            </a:extLst>
          </p:cNvPr>
          <p:cNvGrpSpPr/>
          <p:nvPr/>
        </p:nvGrpSpPr>
        <p:grpSpPr>
          <a:xfrm>
            <a:off x="5397672" y="1724292"/>
            <a:ext cx="914400" cy="1343434"/>
            <a:chOff x="2590534" y="2001681"/>
            <a:chExt cx="914400" cy="1343434"/>
          </a:xfrm>
        </p:grpSpPr>
        <p:pic>
          <p:nvPicPr>
            <p:cNvPr id="7" name="图形 6" descr="用户 纯色填充">
              <a:extLst>
                <a:ext uri="{FF2B5EF4-FFF2-40B4-BE49-F238E27FC236}">
                  <a16:creationId xmlns:a16="http://schemas.microsoft.com/office/drawing/2014/main" id="{43C1C277-8F32-65D6-3ED9-DAB56051CC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0534" y="2430715"/>
              <a:ext cx="914400" cy="914400"/>
            </a:xfrm>
            <a:prstGeom prst="rect">
              <a:avLst/>
            </a:prstGeom>
          </p:spPr>
        </p:pic>
        <p:sp>
          <p:nvSpPr>
            <p:cNvPr id="9" name="文本框 8">
              <a:extLst>
                <a:ext uri="{FF2B5EF4-FFF2-40B4-BE49-F238E27FC236}">
                  <a16:creationId xmlns:a16="http://schemas.microsoft.com/office/drawing/2014/main" id="{857E4E38-33AB-A87C-7600-BD09005E33B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0" name="组合 9">
            <a:extLst>
              <a:ext uri="{FF2B5EF4-FFF2-40B4-BE49-F238E27FC236}">
                <a16:creationId xmlns:a16="http://schemas.microsoft.com/office/drawing/2014/main" id="{F53660DE-0DAE-7094-75C7-F9698B12D420}"/>
              </a:ext>
            </a:extLst>
          </p:cNvPr>
          <p:cNvGrpSpPr/>
          <p:nvPr/>
        </p:nvGrpSpPr>
        <p:grpSpPr>
          <a:xfrm>
            <a:off x="8339530" y="1785847"/>
            <a:ext cx="914400" cy="1343434"/>
            <a:chOff x="2590534" y="2001681"/>
            <a:chExt cx="914400" cy="1343434"/>
          </a:xfrm>
        </p:grpSpPr>
        <p:pic>
          <p:nvPicPr>
            <p:cNvPr id="11" name="图形 10" descr="用户 纯色填充">
              <a:extLst>
                <a:ext uri="{FF2B5EF4-FFF2-40B4-BE49-F238E27FC236}">
                  <a16:creationId xmlns:a16="http://schemas.microsoft.com/office/drawing/2014/main" id="{6E14A6FB-3A6D-17E6-7AF1-D5E2C127E0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0534" y="2430715"/>
              <a:ext cx="914400" cy="914400"/>
            </a:xfrm>
            <a:prstGeom prst="rect">
              <a:avLst/>
            </a:prstGeom>
          </p:spPr>
        </p:pic>
        <p:sp>
          <p:nvSpPr>
            <p:cNvPr id="12" name="文本框 11">
              <a:extLst>
                <a:ext uri="{FF2B5EF4-FFF2-40B4-BE49-F238E27FC236}">
                  <a16:creationId xmlns:a16="http://schemas.microsoft.com/office/drawing/2014/main" id="{F79CC0C4-ABF1-34C4-2C3F-560BB959DB53}"/>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3" name="组合 12">
            <a:extLst>
              <a:ext uri="{FF2B5EF4-FFF2-40B4-BE49-F238E27FC236}">
                <a16:creationId xmlns:a16="http://schemas.microsoft.com/office/drawing/2014/main" id="{6578E445-77E2-D6CB-1B49-1751CC983196}"/>
              </a:ext>
            </a:extLst>
          </p:cNvPr>
          <p:cNvGrpSpPr/>
          <p:nvPr/>
        </p:nvGrpSpPr>
        <p:grpSpPr>
          <a:xfrm>
            <a:off x="11292321" y="1785847"/>
            <a:ext cx="914400" cy="1343434"/>
            <a:chOff x="2590534" y="2001681"/>
            <a:chExt cx="914400" cy="1343434"/>
          </a:xfrm>
        </p:grpSpPr>
        <p:pic>
          <p:nvPicPr>
            <p:cNvPr id="15" name="图形 14" descr="用户 纯色填充">
              <a:extLst>
                <a:ext uri="{FF2B5EF4-FFF2-40B4-BE49-F238E27FC236}">
                  <a16:creationId xmlns:a16="http://schemas.microsoft.com/office/drawing/2014/main" id="{F8DA71C1-2141-EC95-8735-1071C760C0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0534" y="2430715"/>
              <a:ext cx="914400" cy="914400"/>
            </a:xfrm>
            <a:prstGeom prst="rect">
              <a:avLst/>
            </a:prstGeom>
          </p:spPr>
        </p:pic>
        <p:sp>
          <p:nvSpPr>
            <p:cNvPr id="16" name="文本框 15">
              <a:extLst>
                <a:ext uri="{FF2B5EF4-FFF2-40B4-BE49-F238E27FC236}">
                  <a16:creationId xmlns:a16="http://schemas.microsoft.com/office/drawing/2014/main" id="{7C214626-6BE2-0CE3-EC39-83ADBB78394D}"/>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cxnSp>
        <p:nvCxnSpPr>
          <p:cNvPr id="26" name="直线箭头连接符 25">
            <a:extLst>
              <a:ext uri="{FF2B5EF4-FFF2-40B4-BE49-F238E27FC236}">
                <a16:creationId xmlns:a16="http://schemas.microsoft.com/office/drawing/2014/main" id="{6B6B9556-B612-2C7F-22A1-A6FB4F47F885}"/>
              </a:ext>
            </a:extLst>
          </p:cNvPr>
          <p:cNvCxnSpPr>
            <a:cxnSpLocks/>
          </p:cNvCxnSpPr>
          <p:nvPr/>
        </p:nvCxnSpPr>
        <p:spPr>
          <a:xfrm>
            <a:off x="6412365" y="2721427"/>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C5179BC7-93DC-EB50-0335-1DA0993C737A}"/>
              </a:ext>
            </a:extLst>
          </p:cNvPr>
          <p:cNvCxnSpPr>
            <a:cxnSpLocks/>
          </p:cNvCxnSpPr>
          <p:nvPr/>
        </p:nvCxnSpPr>
        <p:spPr>
          <a:xfrm>
            <a:off x="9383016" y="2721427"/>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0DA2ADE7-18CE-2293-5A9B-43387C5390DD}"/>
              </a:ext>
            </a:extLst>
          </p:cNvPr>
          <p:cNvPicPr>
            <a:picLocks noChangeAspect="1"/>
          </p:cNvPicPr>
          <p:nvPr/>
        </p:nvPicPr>
        <p:blipFill>
          <a:blip r:embed="rId6"/>
          <a:stretch>
            <a:fillRect/>
          </a:stretch>
        </p:blipFill>
        <p:spPr>
          <a:xfrm>
            <a:off x="6910159" y="2279177"/>
            <a:ext cx="993492" cy="365605"/>
          </a:xfrm>
          <a:prstGeom prst="rect">
            <a:avLst/>
          </a:prstGeom>
        </p:spPr>
      </p:pic>
      <p:pic>
        <p:nvPicPr>
          <p:cNvPr id="40" name="图片 39">
            <a:extLst>
              <a:ext uri="{FF2B5EF4-FFF2-40B4-BE49-F238E27FC236}">
                <a16:creationId xmlns:a16="http://schemas.microsoft.com/office/drawing/2014/main" id="{E116E6EF-3120-94F2-DF23-3C72CD42DEDB}"/>
              </a:ext>
            </a:extLst>
          </p:cNvPr>
          <p:cNvPicPr>
            <a:picLocks noChangeAspect="1"/>
          </p:cNvPicPr>
          <p:nvPr/>
        </p:nvPicPr>
        <p:blipFill>
          <a:blip r:embed="rId7"/>
          <a:stretch>
            <a:fillRect/>
          </a:stretch>
        </p:blipFill>
        <p:spPr>
          <a:xfrm>
            <a:off x="9776379" y="2325502"/>
            <a:ext cx="993492" cy="333879"/>
          </a:xfrm>
          <a:prstGeom prst="rect">
            <a:avLst/>
          </a:prstGeom>
        </p:spPr>
      </p:pic>
      <p:pic>
        <p:nvPicPr>
          <p:cNvPr id="41" name="图片 40">
            <a:extLst>
              <a:ext uri="{FF2B5EF4-FFF2-40B4-BE49-F238E27FC236}">
                <a16:creationId xmlns:a16="http://schemas.microsoft.com/office/drawing/2014/main" id="{D6CD5002-6F1D-2649-CB14-157A2F1B5F3A}"/>
              </a:ext>
            </a:extLst>
          </p:cNvPr>
          <p:cNvPicPr>
            <a:picLocks noChangeAspect="1"/>
          </p:cNvPicPr>
          <p:nvPr/>
        </p:nvPicPr>
        <p:blipFill rotWithShape="1">
          <a:blip r:embed="rId8"/>
          <a:srcRect l="2328" r="68161" b="50000"/>
          <a:stretch/>
        </p:blipFill>
        <p:spPr>
          <a:xfrm>
            <a:off x="4921761" y="3002708"/>
            <a:ext cx="2148600" cy="742833"/>
          </a:xfrm>
          <a:prstGeom prst="rect">
            <a:avLst/>
          </a:prstGeom>
        </p:spPr>
      </p:pic>
      <p:pic>
        <p:nvPicPr>
          <p:cNvPr id="42" name="图片 41">
            <a:extLst>
              <a:ext uri="{FF2B5EF4-FFF2-40B4-BE49-F238E27FC236}">
                <a16:creationId xmlns:a16="http://schemas.microsoft.com/office/drawing/2014/main" id="{E3F31C9E-806A-1CFD-D3A1-559876095BB1}"/>
              </a:ext>
            </a:extLst>
          </p:cNvPr>
          <p:cNvPicPr>
            <a:picLocks noChangeAspect="1"/>
          </p:cNvPicPr>
          <p:nvPr/>
        </p:nvPicPr>
        <p:blipFill rotWithShape="1">
          <a:blip r:embed="rId8"/>
          <a:srcRect l="42633" t="14461" r="39299"/>
          <a:stretch/>
        </p:blipFill>
        <p:spPr>
          <a:xfrm>
            <a:off x="8139003" y="3093310"/>
            <a:ext cx="1315454" cy="1270820"/>
          </a:xfrm>
          <a:prstGeom prst="rect">
            <a:avLst/>
          </a:prstGeom>
        </p:spPr>
      </p:pic>
      <p:pic>
        <p:nvPicPr>
          <p:cNvPr id="43" name="图片 42">
            <a:extLst>
              <a:ext uri="{FF2B5EF4-FFF2-40B4-BE49-F238E27FC236}">
                <a16:creationId xmlns:a16="http://schemas.microsoft.com/office/drawing/2014/main" id="{67590F8D-7973-5997-4AC8-BE077A3D72B8}"/>
              </a:ext>
            </a:extLst>
          </p:cNvPr>
          <p:cNvPicPr>
            <a:picLocks noChangeAspect="1"/>
          </p:cNvPicPr>
          <p:nvPr/>
        </p:nvPicPr>
        <p:blipFill rotWithShape="1">
          <a:blip r:embed="rId8"/>
          <a:srcRect l="76784" r="5148" b="38452"/>
          <a:stretch/>
        </p:blipFill>
        <p:spPr>
          <a:xfrm>
            <a:off x="10876546" y="3080462"/>
            <a:ext cx="1315454" cy="914400"/>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480DAB0-CC2D-D8C2-27B8-8C4F10AC6B1B}"/>
                  </a:ext>
                </a:extLst>
              </p:cNvPr>
              <p:cNvSpPr txBox="1"/>
              <p:nvPr/>
            </p:nvSpPr>
            <p:spPr>
              <a:xfrm>
                <a:off x="6274784" y="4980478"/>
                <a:ext cx="50131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dirty="0" smtClean="0">
                          <a:solidFill>
                            <a:schemeClr val="tx1"/>
                          </a:solidFill>
                          <a:latin typeface="Cambria Math" panose="02040503050406030204" pitchFamily="18" charset="0"/>
                          <a:ea typeface="OPPOSans R" panose="00020600040101010101" pitchFamily="18" charset="-122"/>
                          <a:cs typeface="Times New Roman" panose="02020603050405020304" pitchFamily="18" charset="0"/>
                        </a:rPr>
                        <m:t>𝐵𝑙𝑖𝑛𝑑</m:t>
                      </m:r>
                      <m:r>
                        <a:rPr kumimoji="1" lang="zh-CN" altLang="en-US" sz="2000" i="1" dirty="0" smtClean="0">
                          <a:solidFill>
                            <a:schemeClr val="tx1"/>
                          </a:solidFill>
                          <a:latin typeface="Cambria Math" panose="02040503050406030204" pitchFamily="18" charset="0"/>
                          <a:ea typeface="OPPOSans R" panose="00020600040101010101" pitchFamily="18" charset="-122"/>
                          <a:cs typeface="Times New Roman" panose="02020603050405020304" pitchFamily="18" charset="0"/>
                        </a:rPr>
                        <m:t>（</m:t>
                      </m:r>
                      <m:r>
                        <a:rPr lang="en-US" altLang="zh-CN" sz="2000" i="1" dirty="0" smtClean="0">
                          <a:solidFill>
                            <a:schemeClr val="tx1"/>
                          </a:solidFill>
                          <a:latin typeface="Cambria Math" panose="02040503050406030204" pitchFamily="18" charset="0"/>
                          <a:cs typeface="Times New Roman" panose="02020603050405020304" pitchFamily="18" charset="0"/>
                        </a:rPr>
                        <m:t> </m:t>
                      </m:r>
                      <m:r>
                        <m:rPr>
                          <m:sty m:val="p"/>
                        </m:rPr>
                        <a:rPr lang="en-US" altLang="zh-CN" sz="2000" b="0" i="0">
                          <a:solidFill>
                            <a:schemeClr val="tx1"/>
                          </a:solidFill>
                          <a:latin typeface="Cambria Math" panose="02040503050406030204" pitchFamily="18" charset="0"/>
                        </a:rPr>
                        <m:t>σ</m:t>
                      </m:r>
                      <m:r>
                        <a:rPr lang="en-US" altLang="zh-CN" sz="2000" i="1" baseline="-25000" dirty="0" smtClean="0">
                          <a:solidFill>
                            <a:schemeClr val="tx1"/>
                          </a:solidFill>
                          <a:latin typeface="Cambria Math" panose="02040503050406030204" pitchFamily="18" charset="0"/>
                          <a:cs typeface="Times New Roman" panose="02020603050405020304" pitchFamily="18" charset="0"/>
                        </a:rPr>
                        <m:t>𝐴𝐶</m:t>
                      </m:r>
                      <m:r>
                        <a:rPr lang="en-US" altLang="zh-CN" sz="2000" i="1" baseline="-25000" dirty="0" smtClean="0">
                          <a:solidFill>
                            <a:schemeClr val="tx1"/>
                          </a:solidFill>
                          <a:latin typeface="Cambria Math" panose="02040503050406030204" pitchFamily="18" charset="0"/>
                          <a:cs typeface="Times New Roman" panose="02020603050405020304" pitchFamily="18" charset="0"/>
                        </a:rPr>
                        <m:t> </m:t>
                      </m:r>
                      <m:r>
                        <a:rPr kumimoji="1" lang="zh-CN" altLang="en-US" sz="2000" i="1" dirty="0" smtClean="0">
                          <a:solidFill>
                            <a:schemeClr val="tx1"/>
                          </a:solidFill>
                          <a:latin typeface="Cambria Math" panose="02040503050406030204" pitchFamily="18" charset="0"/>
                          <a:ea typeface="OPPOSans R" panose="00020600040101010101" pitchFamily="18" charset="-122"/>
                          <a:cs typeface="Times New Roman" panose="02020603050405020304" pitchFamily="18" charset="0"/>
                        </a:rPr>
                        <m:t>）</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 =  </m:t>
                      </m:r>
                      <m:r>
                        <a:rPr kumimoji="1" lang="en-US" altLang="zh-CN" sz="2000" i="1" dirty="0">
                          <a:latin typeface="Cambria Math" panose="02040503050406030204" pitchFamily="18" charset="0"/>
                          <a:ea typeface="OPPOSans R" panose="00020600040101010101" pitchFamily="18" charset="-122"/>
                          <a:cs typeface="Times New Roman" panose="02020603050405020304" pitchFamily="18" charset="0"/>
                        </a:rPr>
                        <m:t>(</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𝑅</m:t>
                      </m:r>
                      <m:r>
                        <a:rPr kumimoji="1" lang="en-US" altLang="zh-CN" sz="2000" i="1" baseline="-25000" dirty="0" smtClean="0">
                          <a:latin typeface="Cambria Math" panose="02040503050406030204" pitchFamily="18" charset="0"/>
                          <a:ea typeface="OPPOSans R" panose="00020600040101010101" pitchFamily="18" charset="-122"/>
                          <a:cs typeface="Times New Roman" panose="02020603050405020304" pitchFamily="18" charset="0"/>
                        </a:rPr>
                        <m:t>𝐴𝐶</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 </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𝑆𝐴𝐶</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 −(</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𝑦</m:t>
                      </m:r>
                      <m:r>
                        <a:rPr kumimoji="1" lang="en-US" altLang="zh-CN" sz="2000" i="1" baseline="-25000" dirty="0" smtClean="0">
                          <a:latin typeface="Cambria Math" panose="02040503050406030204" pitchFamily="18" charset="0"/>
                          <a:ea typeface="OPPOSans R" panose="00020600040101010101" pitchFamily="18" charset="-122"/>
                          <a:cs typeface="Times New Roman" panose="02020603050405020304" pitchFamily="18" charset="0"/>
                        </a:rPr>
                        <m:t>1</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 </m:t>
                      </m:r>
                      <m:r>
                        <a:rPr kumimoji="1" lang="en-US" altLang="zh-CN" sz="2000" i="1" dirty="0">
                          <a:latin typeface="Cambria Math" panose="02040503050406030204" pitchFamily="18" charset="0"/>
                          <a:ea typeface="OPPOSans R" panose="00020600040101010101" pitchFamily="18" charset="-122"/>
                          <a:cs typeface="Times New Roman" panose="02020603050405020304" pitchFamily="18" charset="0"/>
                        </a:rPr>
                        <m:t>+ </m:t>
                      </m:r>
                      <m:r>
                        <a:rPr kumimoji="1" lang="en-US" altLang="zh-CN" sz="2000" i="1" dirty="0">
                          <a:latin typeface="Cambria Math" panose="02040503050406030204" pitchFamily="18" charset="0"/>
                          <a:ea typeface="OPPOSans R" panose="00020600040101010101" pitchFamily="18" charset="-122"/>
                          <a:cs typeface="Times New Roman" panose="02020603050405020304" pitchFamily="18" charset="0"/>
                        </a:rPr>
                        <m:t>𝑦</m:t>
                      </m:r>
                      <m:r>
                        <a:rPr kumimoji="1" lang="en-US" altLang="zh-CN" sz="2000" i="1" baseline="-25000" dirty="0">
                          <a:latin typeface="Cambria Math" panose="02040503050406030204" pitchFamily="18" charset="0"/>
                          <a:ea typeface="OPPOSans R" panose="00020600040101010101" pitchFamily="18" charset="-122"/>
                          <a:cs typeface="Times New Roman" panose="02020603050405020304" pitchFamily="18" charset="0"/>
                        </a:rPr>
                        <m:t>2</m:t>
                      </m:r>
                      <m:r>
                        <a:rPr kumimoji="1" lang="en-US" altLang="zh-CN" sz="2000" i="1" dirty="0">
                          <a:latin typeface="Cambria Math" panose="02040503050406030204" pitchFamily="18" charset="0"/>
                          <a:ea typeface="OPPOSans R" panose="00020600040101010101" pitchFamily="18" charset="-122"/>
                          <a:cs typeface="Times New Roman" panose="02020603050405020304" pitchFamily="18" charset="0"/>
                        </a:rPr>
                        <m:t>))</m:t>
                      </m:r>
                    </m:oMath>
                  </m:oMathPara>
                </a14:m>
                <a:endParaRPr kumimoji="1" lang="zh-CN" altLang="en-US" sz="2000" dirty="0">
                  <a:solidFill>
                    <a:schemeClr val="tx1"/>
                  </a:solidFill>
                  <a:latin typeface="Times New Roman" panose="02020603050405020304" pitchFamily="18" charset="0"/>
                  <a:ea typeface="OPPOSans R" panose="00020600040101010101" pitchFamily="18" charset="-122"/>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F480DAB0-CC2D-D8C2-27B8-8C4F10AC6B1B}"/>
                  </a:ext>
                </a:extLst>
              </p:cNvPr>
              <p:cNvSpPr txBox="1">
                <a:spLocks noRot="1" noChangeAspect="1" noMove="1" noResize="1" noEditPoints="1" noAdjustHandles="1" noChangeArrowheads="1" noChangeShapeType="1" noTextEdit="1"/>
              </p:cNvSpPr>
              <p:nvPr/>
            </p:nvSpPr>
            <p:spPr>
              <a:xfrm>
                <a:off x="6274784" y="4980478"/>
                <a:ext cx="5013167" cy="400110"/>
              </a:xfrm>
              <a:prstGeom prst="rect">
                <a:avLst/>
              </a:prstGeom>
              <a:blipFill>
                <a:blip r:embed="rId9"/>
                <a:stretch>
                  <a:fillRect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F455442-4A86-8FD7-6F00-1763A418F51A}"/>
                  </a:ext>
                </a:extLst>
              </p:cNvPr>
              <p:cNvSpPr txBox="1"/>
              <p:nvPr/>
            </p:nvSpPr>
            <p:spPr>
              <a:xfrm>
                <a:off x="6306794" y="5437598"/>
                <a:ext cx="40654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dirty="0" smtClean="0">
                          <a:solidFill>
                            <a:schemeClr val="tx1"/>
                          </a:solidFill>
                          <a:latin typeface="Cambria Math" panose="02040503050406030204" pitchFamily="18" charset="0"/>
                          <a:ea typeface="OPPOSans R" panose="00020600040101010101" pitchFamily="18" charset="-122"/>
                          <a:cs typeface="Times New Roman" panose="02020603050405020304" pitchFamily="18" charset="0"/>
                        </a:rPr>
                        <m:t>𝐵𝑙𝑖𝑛𝑑</m:t>
                      </m:r>
                      <m:r>
                        <a:rPr kumimoji="1" lang="zh-CN" altLang="en-US" sz="2000" i="1" dirty="0" smtClean="0">
                          <a:solidFill>
                            <a:schemeClr val="tx1"/>
                          </a:solidFill>
                          <a:latin typeface="Cambria Math" panose="02040503050406030204" pitchFamily="18" charset="0"/>
                          <a:ea typeface="OPPOSans R" panose="00020600040101010101" pitchFamily="18" charset="-122"/>
                          <a:cs typeface="Times New Roman" panose="02020603050405020304" pitchFamily="18" charset="0"/>
                        </a:rPr>
                        <m:t>（</m:t>
                      </m:r>
                      <m:r>
                        <a:rPr lang="en-US" altLang="zh-CN" sz="2000" i="1" dirty="0" smtClean="0">
                          <a:solidFill>
                            <a:schemeClr val="tx1"/>
                          </a:solidFill>
                          <a:latin typeface="Cambria Math" panose="02040503050406030204" pitchFamily="18" charset="0"/>
                          <a:cs typeface="Times New Roman" panose="02020603050405020304" pitchFamily="18" charset="0"/>
                        </a:rPr>
                        <m:t> </m:t>
                      </m:r>
                      <m:r>
                        <m:rPr>
                          <m:sty m:val="p"/>
                        </m:rPr>
                        <a:rPr lang="en-US" altLang="zh-CN" sz="2000" b="0" i="0">
                          <a:solidFill>
                            <a:schemeClr val="tx1"/>
                          </a:solidFill>
                          <a:latin typeface="Cambria Math" panose="02040503050406030204" pitchFamily="18" charset="0"/>
                        </a:rPr>
                        <m:t>σ</m:t>
                      </m:r>
                      <m:r>
                        <a:rPr lang="en-US" altLang="zh-CN" sz="2000" i="1" baseline="-25000" dirty="0" smtClean="0">
                          <a:solidFill>
                            <a:schemeClr val="tx1"/>
                          </a:solidFill>
                          <a:latin typeface="Cambria Math" panose="02040503050406030204" pitchFamily="18" charset="0"/>
                          <a:cs typeface="Times New Roman" panose="02020603050405020304" pitchFamily="18" charset="0"/>
                        </a:rPr>
                        <m:t>𝐶</m:t>
                      </m:r>
                      <m:r>
                        <a:rPr lang="en-US" altLang="zh-CN" sz="2000" b="0" i="1" baseline="-25000" dirty="0" smtClean="0">
                          <a:solidFill>
                            <a:schemeClr val="tx1"/>
                          </a:solidFill>
                          <a:latin typeface="Cambria Math" panose="02040503050406030204" pitchFamily="18" charset="0"/>
                          <a:cs typeface="Times New Roman" panose="02020603050405020304" pitchFamily="18" charset="0"/>
                        </a:rPr>
                        <m:t>𝐷</m:t>
                      </m:r>
                      <m:r>
                        <a:rPr lang="en-US" altLang="zh-CN" sz="2000" i="1" baseline="-25000" dirty="0" smtClean="0">
                          <a:solidFill>
                            <a:schemeClr val="tx1"/>
                          </a:solidFill>
                          <a:latin typeface="Cambria Math" panose="02040503050406030204" pitchFamily="18" charset="0"/>
                          <a:cs typeface="Times New Roman" panose="02020603050405020304" pitchFamily="18" charset="0"/>
                        </a:rPr>
                        <m:t> </m:t>
                      </m:r>
                      <m:r>
                        <a:rPr kumimoji="1" lang="zh-CN" altLang="en-US" sz="2000" i="1" dirty="0" smtClean="0">
                          <a:solidFill>
                            <a:schemeClr val="tx1"/>
                          </a:solidFill>
                          <a:latin typeface="Cambria Math" panose="02040503050406030204" pitchFamily="18" charset="0"/>
                          <a:ea typeface="OPPOSans R" panose="00020600040101010101" pitchFamily="18" charset="-122"/>
                          <a:cs typeface="Times New Roman" panose="02020603050405020304" pitchFamily="18" charset="0"/>
                        </a:rPr>
                        <m:t>）</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 =  </m:t>
                      </m:r>
                      <m:r>
                        <a:rPr kumimoji="1" lang="en-US" altLang="zh-CN" sz="2000" i="1" dirty="0">
                          <a:latin typeface="Cambria Math" panose="02040503050406030204" pitchFamily="18" charset="0"/>
                          <a:ea typeface="OPPOSans R" panose="00020600040101010101" pitchFamily="18" charset="-122"/>
                          <a:cs typeface="Times New Roman" panose="02020603050405020304" pitchFamily="18" charset="0"/>
                        </a:rPr>
                        <m:t>(</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𝑅</m:t>
                      </m:r>
                      <m:r>
                        <a:rPr kumimoji="1" lang="en-US" altLang="zh-CN" sz="2000" i="1" baseline="-25000" dirty="0" smtClean="0">
                          <a:latin typeface="Cambria Math" panose="02040503050406030204" pitchFamily="18" charset="0"/>
                          <a:ea typeface="OPPOSans R" panose="00020600040101010101" pitchFamily="18" charset="-122"/>
                          <a:cs typeface="Times New Roman" panose="02020603050405020304" pitchFamily="18" charset="0"/>
                        </a:rPr>
                        <m:t>𝐶</m:t>
                      </m:r>
                      <m:r>
                        <a:rPr kumimoji="1" lang="en-US" altLang="zh-CN" sz="2000" b="0" i="1" baseline="-25000" dirty="0" smtClean="0">
                          <a:latin typeface="Cambria Math" panose="02040503050406030204" pitchFamily="18" charset="0"/>
                          <a:ea typeface="OPPOSans R" panose="00020600040101010101" pitchFamily="18" charset="-122"/>
                          <a:cs typeface="Times New Roman" panose="02020603050405020304" pitchFamily="18" charset="0"/>
                        </a:rPr>
                        <m:t>𝐷</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 </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𝑆𝐶𝐷</m:t>
                      </m:r>
                      <m:r>
                        <a:rPr kumimoji="1" lang="en-US" altLang="zh-CN" sz="2000" i="1" dirty="0" smtClean="0">
                          <a:latin typeface="Cambria Math" panose="02040503050406030204" pitchFamily="18" charset="0"/>
                          <a:ea typeface="OPPOSans R" panose="00020600040101010101" pitchFamily="18" charset="-122"/>
                          <a:cs typeface="Times New Roman" panose="02020603050405020304" pitchFamily="18" charset="0"/>
                        </a:rPr>
                        <m:t> −</m:t>
                      </m:r>
                      <m:r>
                        <a:rPr kumimoji="1" lang="en-US" altLang="zh-CN" sz="2000" i="1" dirty="0">
                          <a:latin typeface="Cambria Math" panose="02040503050406030204" pitchFamily="18" charset="0"/>
                          <a:ea typeface="OPPOSans R" panose="00020600040101010101" pitchFamily="18" charset="-122"/>
                          <a:cs typeface="Times New Roman" panose="02020603050405020304" pitchFamily="18" charset="0"/>
                        </a:rPr>
                        <m:t>𝑦</m:t>
                      </m:r>
                      <m:r>
                        <a:rPr kumimoji="1" lang="en-US" altLang="zh-CN" sz="2000" i="1" baseline="-25000" dirty="0">
                          <a:latin typeface="Cambria Math" panose="02040503050406030204" pitchFamily="18" charset="0"/>
                          <a:ea typeface="OPPOSans R" panose="00020600040101010101" pitchFamily="18" charset="-122"/>
                          <a:cs typeface="Times New Roman" panose="02020603050405020304" pitchFamily="18" charset="0"/>
                        </a:rPr>
                        <m:t>2</m:t>
                      </m:r>
                      <m:r>
                        <a:rPr kumimoji="1" lang="en-US" altLang="zh-CN" sz="2000" i="1" dirty="0">
                          <a:latin typeface="Cambria Math" panose="02040503050406030204" pitchFamily="18" charset="0"/>
                          <a:ea typeface="OPPOSans R" panose="00020600040101010101" pitchFamily="18" charset="-122"/>
                          <a:cs typeface="Times New Roman" panose="02020603050405020304" pitchFamily="18" charset="0"/>
                        </a:rPr>
                        <m:t>)</m:t>
                      </m:r>
                    </m:oMath>
                  </m:oMathPara>
                </a14:m>
                <a:endParaRPr kumimoji="1" lang="zh-CN" altLang="en-US" sz="2000" dirty="0">
                  <a:solidFill>
                    <a:schemeClr val="tx1"/>
                  </a:solidFill>
                  <a:latin typeface="Times New Roman" panose="02020603050405020304" pitchFamily="18" charset="0"/>
                  <a:ea typeface="OPPOSans R" panose="00020600040101010101" pitchFamily="18"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8F455442-4A86-8FD7-6F00-1763A418F51A}"/>
                  </a:ext>
                </a:extLst>
              </p:cNvPr>
              <p:cNvSpPr txBox="1">
                <a:spLocks noRot="1" noChangeAspect="1" noMove="1" noResize="1" noEditPoints="1" noAdjustHandles="1" noChangeArrowheads="1" noChangeShapeType="1" noTextEdit="1"/>
              </p:cNvSpPr>
              <p:nvPr/>
            </p:nvSpPr>
            <p:spPr>
              <a:xfrm>
                <a:off x="6306794" y="5437598"/>
                <a:ext cx="4065472" cy="400110"/>
              </a:xfrm>
              <a:prstGeom prst="rect">
                <a:avLst/>
              </a:prstGeom>
              <a:blipFill>
                <a:blip r:embed="rId10"/>
                <a:stretch>
                  <a:fillRect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B852FA06-4E4A-C8A3-0CF0-A8E602303694}"/>
                  </a:ext>
                </a:extLst>
              </p:cNvPr>
              <p:cNvSpPr txBox="1"/>
              <p:nvPr/>
            </p:nvSpPr>
            <p:spPr>
              <a:xfrm>
                <a:off x="7186165" y="4364130"/>
                <a:ext cx="1029641"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𝒀</m:t>
                      </m:r>
                      <m:r>
                        <a:rPr kumimoji="1" lang="en-US" altLang="zh-CN" sz="2000" b="1" i="1" baseline="-25000" dirty="0"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𝟏</m:t>
                      </m:r>
                      <m:r>
                        <a:rPr kumimoji="1" lang="en-US" altLang="zh-CN" sz="2000" b="1" i="1" dirty="0"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m:t>
                      </m:r>
                      <m:r>
                        <a:rPr kumimoji="1" lang="en-US" altLang="zh-CN" sz="2000" b="1" i="1" dirty="0"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𝒀</m:t>
                      </m:r>
                      <m:r>
                        <a:rPr kumimoji="1" lang="en-US" altLang="zh-CN" sz="2000" b="1" i="1" baseline="-25000" dirty="0"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𝟐</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7" name="文本框 46">
                <a:extLst>
                  <a:ext uri="{FF2B5EF4-FFF2-40B4-BE49-F238E27FC236}">
                    <a16:creationId xmlns:a16="http://schemas.microsoft.com/office/drawing/2014/main" id="{B852FA06-4E4A-C8A3-0CF0-A8E602303694}"/>
                  </a:ext>
                </a:extLst>
              </p:cNvPr>
              <p:cNvSpPr txBox="1">
                <a:spLocks noRot="1" noChangeAspect="1" noMove="1" noResize="1" noEditPoints="1" noAdjustHandles="1" noChangeArrowheads="1" noChangeShapeType="1" noTextEdit="1"/>
              </p:cNvSpPr>
              <p:nvPr/>
            </p:nvSpPr>
            <p:spPr>
              <a:xfrm>
                <a:off x="7186165" y="4364130"/>
                <a:ext cx="1029641" cy="4001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38399E82-804F-5C7C-2B33-FE7490FBBEBE}"/>
                  </a:ext>
                </a:extLst>
              </p:cNvPr>
              <p:cNvSpPr txBox="1"/>
              <p:nvPr/>
            </p:nvSpPr>
            <p:spPr>
              <a:xfrm>
                <a:off x="7700985" y="6037763"/>
                <a:ext cx="526105"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𝒀</m:t>
                      </m:r>
                      <m:r>
                        <a:rPr kumimoji="1" lang="en-US" altLang="zh-CN" sz="2000" b="1" i="1" baseline="-25000" dirty="0"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𝟐</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8" name="文本框 47">
                <a:extLst>
                  <a:ext uri="{FF2B5EF4-FFF2-40B4-BE49-F238E27FC236}">
                    <a16:creationId xmlns:a16="http://schemas.microsoft.com/office/drawing/2014/main" id="{38399E82-804F-5C7C-2B33-FE7490FBBEBE}"/>
                  </a:ext>
                </a:extLst>
              </p:cNvPr>
              <p:cNvSpPr txBox="1">
                <a:spLocks noRot="1" noChangeAspect="1" noMove="1" noResize="1" noEditPoints="1" noAdjustHandles="1" noChangeArrowheads="1" noChangeShapeType="1" noTextEdit="1"/>
              </p:cNvSpPr>
              <p:nvPr/>
            </p:nvSpPr>
            <p:spPr>
              <a:xfrm>
                <a:off x="7700985" y="6037763"/>
                <a:ext cx="526105" cy="400110"/>
              </a:xfrm>
              <a:prstGeom prst="rect">
                <a:avLst/>
              </a:prstGeom>
              <a:blipFill>
                <a:blip r:embed="rId12"/>
                <a:stretch>
                  <a:fillRect/>
                </a:stretch>
              </a:blipFill>
            </p:spPr>
            <p:txBody>
              <a:bodyPr/>
              <a:lstStyle/>
              <a:p>
                <a:r>
                  <a:rPr lang="zh-CN" altLang="en-US">
                    <a:noFill/>
                  </a:rPr>
                  <a:t> </a:t>
                </a:r>
              </a:p>
            </p:txBody>
          </p:sp>
        </mc:Fallback>
      </mc:AlternateContent>
      <p:cxnSp>
        <p:nvCxnSpPr>
          <p:cNvPr id="49" name="直线箭头连接符 48">
            <a:extLst>
              <a:ext uri="{FF2B5EF4-FFF2-40B4-BE49-F238E27FC236}">
                <a16:creationId xmlns:a16="http://schemas.microsoft.com/office/drawing/2014/main" id="{14E7D006-78B7-72D0-896B-ECCC554B7CFE}"/>
              </a:ext>
            </a:extLst>
          </p:cNvPr>
          <p:cNvCxnSpPr>
            <a:cxnSpLocks/>
          </p:cNvCxnSpPr>
          <p:nvPr/>
        </p:nvCxnSpPr>
        <p:spPr>
          <a:xfrm>
            <a:off x="8166703" y="4736012"/>
            <a:ext cx="639370" cy="244466"/>
          </a:xfrm>
          <a:prstGeom prst="straightConnector1">
            <a:avLst/>
          </a:prstGeom>
          <a:ln w="3492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40DDAF95-7CAF-62F3-1D1D-AC2A822CDEC7}"/>
              </a:ext>
            </a:extLst>
          </p:cNvPr>
          <p:cNvCxnSpPr>
            <a:cxnSpLocks/>
          </p:cNvCxnSpPr>
          <p:nvPr/>
        </p:nvCxnSpPr>
        <p:spPr>
          <a:xfrm flipV="1">
            <a:off x="8139003" y="5837708"/>
            <a:ext cx="657727" cy="284215"/>
          </a:xfrm>
          <a:prstGeom prst="straightConnector1">
            <a:avLst/>
          </a:prstGeom>
          <a:ln w="3492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977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PCN-BLS</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nvGrpSpPr>
          <p:cNvPr id="44" name="组合 43">
            <a:extLst>
              <a:ext uri="{FF2B5EF4-FFF2-40B4-BE49-F238E27FC236}">
                <a16:creationId xmlns:a16="http://schemas.microsoft.com/office/drawing/2014/main" id="{046486D3-C80D-F850-300E-B1B001041AE4}"/>
              </a:ext>
            </a:extLst>
          </p:cNvPr>
          <p:cNvGrpSpPr/>
          <p:nvPr/>
        </p:nvGrpSpPr>
        <p:grpSpPr>
          <a:xfrm>
            <a:off x="5877515" y="1315423"/>
            <a:ext cx="914400" cy="1343434"/>
            <a:chOff x="2590534" y="2001681"/>
            <a:chExt cx="914400" cy="1343434"/>
          </a:xfrm>
        </p:grpSpPr>
        <p:pic>
          <p:nvPicPr>
            <p:cNvPr id="45" name="图形 44" descr="用户 纯色填充">
              <a:extLst>
                <a:ext uri="{FF2B5EF4-FFF2-40B4-BE49-F238E27FC236}">
                  <a16:creationId xmlns:a16="http://schemas.microsoft.com/office/drawing/2014/main" id="{B6501E34-6A39-3EEA-5E65-FC606B3A5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6" name="文本框 45">
              <a:extLst>
                <a:ext uri="{FF2B5EF4-FFF2-40B4-BE49-F238E27FC236}">
                  <a16:creationId xmlns:a16="http://schemas.microsoft.com/office/drawing/2014/main" id="{295080C6-7C6E-E4AB-72AB-324B102775B2}"/>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47" name="组合 46">
            <a:extLst>
              <a:ext uri="{FF2B5EF4-FFF2-40B4-BE49-F238E27FC236}">
                <a16:creationId xmlns:a16="http://schemas.microsoft.com/office/drawing/2014/main" id="{3CAD1399-337E-B440-2ED2-F0766A8F4C49}"/>
              </a:ext>
            </a:extLst>
          </p:cNvPr>
          <p:cNvGrpSpPr/>
          <p:nvPr/>
        </p:nvGrpSpPr>
        <p:grpSpPr>
          <a:xfrm>
            <a:off x="7695485" y="1315423"/>
            <a:ext cx="914400" cy="1343434"/>
            <a:chOff x="2590534" y="2001681"/>
            <a:chExt cx="914400" cy="1343434"/>
          </a:xfrm>
        </p:grpSpPr>
        <p:pic>
          <p:nvPicPr>
            <p:cNvPr id="48" name="图形 47" descr="用户 纯色填充">
              <a:extLst>
                <a:ext uri="{FF2B5EF4-FFF2-40B4-BE49-F238E27FC236}">
                  <a16:creationId xmlns:a16="http://schemas.microsoft.com/office/drawing/2014/main" id="{B5AF740B-E95D-C656-334B-46A263BF67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49" name="文本框 48">
              <a:extLst>
                <a:ext uri="{FF2B5EF4-FFF2-40B4-BE49-F238E27FC236}">
                  <a16:creationId xmlns:a16="http://schemas.microsoft.com/office/drawing/2014/main" id="{713659E3-6614-9219-76CB-FC0411636EC9}"/>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0" name="组合 49">
            <a:extLst>
              <a:ext uri="{FF2B5EF4-FFF2-40B4-BE49-F238E27FC236}">
                <a16:creationId xmlns:a16="http://schemas.microsoft.com/office/drawing/2014/main" id="{C4A07ABA-44F0-EE40-59CC-5ACFACED0D1B}"/>
              </a:ext>
            </a:extLst>
          </p:cNvPr>
          <p:cNvGrpSpPr/>
          <p:nvPr/>
        </p:nvGrpSpPr>
        <p:grpSpPr>
          <a:xfrm>
            <a:off x="9513455" y="1315423"/>
            <a:ext cx="914400" cy="1343434"/>
            <a:chOff x="2590534" y="2001681"/>
            <a:chExt cx="914400" cy="1343434"/>
          </a:xfrm>
        </p:grpSpPr>
        <p:pic>
          <p:nvPicPr>
            <p:cNvPr id="51" name="图形 50" descr="用户 纯色填充">
              <a:extLst>
                <a:ext uri="{FF2B5EF4-FFF2-40B4-BE49-F238E27FC236}">
                  <a16:creationId xmlns:a16="http://schemas.microsoft.com/office/drawing/2014/main" id="{F282DD1B-3FC0-CD51-5D03-407E02479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52" name="文本框 51">
              <a:extLst>
                <a:ext uri="{FF2B5EF4-FFF2-40B4-BE49-F238E27FC236}">
                  <a16:creationId xmlns:a16="http://schemas.microsoft.com/office/drawing/2014/main" id="{E6D830DA-D678-285F-AC0A-F2CBDD1389DC}"/>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3" name="组合 52">
            <a:extLst>
              <a:ext uri="{FF2B5EF4-FFF2-40B4-BE49-F238E27FC236}">
                <a16:creationId xmlns:a16="http://schemas.microsoft.com/office/drawing/2014/main" id="{F63C65FE-DF1D-E437-F2A3-866A182C85CA}"/>
              </a:ext>
            </a:extLst>
          </p:cNvPr>
          <p:cNvGrpSpPr/>
          <p:nvPr/>
        </p:nvGrpSpPr>
        <p:grpSpPr>
          <a:xfrm>
            <a:off x="11331425" y="1315423"/>
            <a:ext cx="914400" cy="1343434"/>
            <a:chOff x="3658218" y="2001681"/>
            <a:chExt cx="914400" cy="1343434"/>
          </a:xfrm>
        </p:grpSpPr>
        <p:pic>
          <p:nvPicPr>
            <p:cNvPr id="54" name="图形 53" descr="用户 纯色填充">
              <a:extLst>
                <a:ext uri="{FF2B5EF4-FFF2-40B4-BE49-F238E27FC236}">
                  <a16:creationId xmlns:a16="http://schemas.microsoft.com/office/drawing/2014/main" id="{1FE93D08-72C6-863B-AA23-3D72CCD638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55" name="文本框 54">
              <a:extLst>
                <a:ext uri="{FF2B5EF4-FFF2-40B4-BE49-F238E27FC236}">
                  <a16:creationId xmlns:a16="http://schemas.microsoft.com/office/drawing/2014/main" id="{466E1C75-9A85-C2D9-EDD2-49B3E1D4F991}"/>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cxnSp>
        <p:nvCxnSpPr>
          <p:cNvPr id="60" name="直线箭头连接符 59">
            <a:extLst>
              <a:ext uri="{FF2B5EF4-FFF2-40B4-BE49-F238E27FC236}">
                <a16:creationId xmlns:a16="http://schemas.microsoft.com/office/drawing/2014/main" id="{94C46EE3-BD1C-5BB7-8A98-02F5D6A9BDA6}"/>
              </a:ext>
            </a:extLst>
          </p:cNvPr>
          <p:cNvCxnSpPr>
            <a:cxnSpLocks/>
          </p:cNvCxnSpPr>
          <p:nvPr/>
        </p:nvCxnSpPr>
        <p:spPr>
          <a:xfrm>
            <a:off x="6791915" y="2153795"/>
            <a:ext cx="903570"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E8A49F1-A9F1-FB27-3870-F155C0DF489C}"/>
              </a:ext>
            </a:extLst>
          </p:cNvPr>
          <p:cNvSpPr txBox="1"/>
          <p:nvPr/>
        </p:nvSpPr>
        <p:spPr>
          <a:xfrm>
            <a:off x="1505832" y="5687052"/>
            <a:ext cx="2621230" cy="707886"/>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000" b="1" dirty="0">
                <a:solidFill>
                  <a:srgbClr val="122E66"/>
                </a:solidFill>
                <a:latin typeface="SimSun" panose="02010600030101010101" pitchFamily="2" charset="-122"/>
                <a:ea typeface="SimSun" panose="02010600030101010101" pitchFamily="2" charset="-122"/>
                <a:cs typeface="OPPOSans R" panose="00020600040101010101" pitchFamily="18" charset="-122"/>
              </a:rPr>
              <a:t>没有随机性</a:t>
            </a:r>
          </a:p>
          <a:p>
            <a:pPr marL="342900" indent="-342900" algn="l">
              <a:buFont typeface="Arial" panose="020B0604020202020204" pitchFamily="34" charset="0"/>
              <a:buChar char="•"/>
            </a:pPr>
            <a:r>
              <a:rPr kumimoji="1" lang="zh-CN" altLang="en-US" sz="2000" b="1" dirty="0">
                <a:solidFill>
                  <a:srgbClr val="122E66"/>
                </a:solidFill>
                <a:latin typeface="SimSun" panose="02010600030101010101" pitchFamily="2" charset="-122"/>
                <a:ea typeface="SimSun" panose="02010600030101010101" pitchFamily="2" charset="-122"/>
                <a:cs typeface="OPPOSans R" panose="00020600040101010101" pitchFamily="18" charset="-122"/>
              </a:rPr>
              <a:t>爱丽丝不控制解盲</a:t>
            </a:r>
          </a:p>
        </p:txBody>
      </p:sp>
      <p:pic>
        <p:nvPicPr>
          <p:cNvPr id="4" name="图片 3">
            <a:extLst>
              <a:ext uri="{FF2B5EF4-FFF2-40B4-BE49-F238E27FC236}">
                <a16:creationId xmlns:a16="http://schemas.microsoft.com/office/drawing/2014/main" id="{39198E57-C71A-C883-41D6-B9E826F3D1B2}"/>
              </a:ext>
            </a:extLst>
          </p:cNvPr>
          <p:cNvPicPr>
            <a:picLocks noChangeAspect="1"/>
          </p:cNvPicPr>
          <p:nvPr/>
        </p:nvPicPr>
        <p:blipFill>
          <a:blip r:embed="rId5"/>
          <a:stretch>
            <a:fillRect/>
          </a:stretch>
        </p:blipFill>
        <p:spPr>
          <a:xfrm>
            <a:off x="1340775" y="2153795"/>
            <a:ext cx="4711816" cy="2845835"/>
          </a:xfrm>
          <a:prstGeom prst="rect">
            <a:avLst/>
          </a:prstGeom>
        </p:spPr>
      </p:pic>
      <p:cxnSp>
        <p:nvCxnSpPr>
          <p:cNvPr id="6" name="直线箭头连接符 5">
            <a:extLst>
              <a:ext uri="{FF2B5EF4-FFF2-40B4-BE49-F238E27FC236}">
                <a16:creationId xmlns:a16="http://schemas.microsoft.com/office/drawing/2014/main" id="{7F608056-5ADC-3D89-8B94-8ADF8FAC1E49}"/>
              </a:ext>
            </a:extLst>
          </p:cNvPr>
          <p:cNvCxnSpPr>
            <a:cxnSpLocks/>
          </p:cNvCxnSpPr>
          <p:nvPr/>
        </p:nvCxnSpPr>
        <p:spPr>
          <a:xfrm>
            <a:off x="8626469" y="2153795"/>
            <a:ext cx="879598"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2E6F919C-321F-906A-D313-5860F19650A4}"/>
              </a:ext>
            </a:extLst>
          </p:cNvPr>
          <p:cNvCxnSpPr>
            <a:cxnSpLocks/>
          </p:cNvCxnSpPr>
          <p:nvPr/>
        </p:nvCxnSpPr>
        <p:spPr>
          <a:xfrm>
            <a:off x="10435176" y="2153795"/>
            <a:ext cx="896249"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D85AADAF-05A7-902C-5D43-2ABB172498F4}"/>
              </a:ext>
            </a:extLst>
          </p:cNvPr>
          <p:cNvPicPr>
            <a:picLocks noChangeAspect="1"/>
          </p:cNvPicPr>
          <p:nvPr/>
        </p:nvPicPr>
        <p:blipFill>
          <a:blip r:embed="rId6"/>
          <a:stretch>
            <a:fillRect/>
          </a:stretch>
        </p:blipFill>
        <p:spPr>
          <a:xfrm>
            <a:off x="6708976" y="1614298"/>
            <a:ext cx="1094085" cy="456327"/>
          </a:xfrm>
          <a:prstGeom prst="rect">
            <a:avLst/>
          </a:prstGeom>
        </p:spPr>
      </p:pic>
      <p:pic>
        <p:nvPicPr>
          <p:cNvPr id="16" name="图片 15">
            <a:extLst>
              <a:ext uri="{FF2B5EF4-FFF2-40B4-BE49-F238E27FC236}">
                <a16:creationId xmlns:a16="http://schemas.microsoft.com/office/drawing/2014/main" id="{DA7FFFE2-1BCF-AAC2-BD7D-99B29C51FC56}"/>
              </a:ext>
            </a:extLst>
          </p:cNvPr>
          <p:cNvPicPr>
            <a:picLocks noChangeAspect="1"/>
          </p:cNvPicPr>
          <p:nvPr/>
        </p:nvPicPr>
        <p:blipFill>
          <a:blip r:embed="rId7"/>
          <a:stretch>
            <a:fillRect/>
          </a:stretch>
        </p:blipFill>
        <p:spPr>
          <a:xfrm>
            <a:off x="8626469" y="1715533"/>
            <a:ext cx="914400" cy="328376"/>
          </a:xfrm>
          <a:prstGeom prst="rect">
            <a:avLst/>
          </a:prstGeom>
        </p:spPr>
      </p:pic>
      <p:pic>
        <p:nvPicPr>
          <p:cNvPr id="18" name="图片 17">
            <a:extLst>
              <a:ext uri="{FF2B5EF4-FFF2-40B4-BE49-F238E27FC236}">
                <a16:creationId xmlns:a16="http://schemas.microsoft.com/office/drawing/2014/main" id="{B36374E1-2BFB-36B5-3E33-9ADF95A4943C}"/>
              </a:ext>
            </a:extLst>
          </p:cNvPr>
          <p:cNvPicPr>
            <a:picLocks noChangeAspect="1"/>
          </p:cNvPicPr>
          <p:nvPr/>
        </p:nvPicPr>
        <p:blipFill>
          <a:blip r:embed="rId8"/>
          <a:stretch>
            <a:fillRect/>
          </a:stretch>
        </p:blipFill>
        <p:spPr>
          <a:xfrm>
            <a:off x="10381858" y="1671458"/>
            <a:ext cx="992523" cy="399167"/>
          </a:xfrm>
          <a:prstGeom prst="rect">
            <a:avLst/>
          </a:prstGeom>
        </p:spPr>
      </p:pic>
      <p:pic>
        <p:nvPicPr>
          <p:cNvPr id="19" name="图片 18">
            <a:extLst>
              <a:ext uri="{FF2B5EF4-FFF2-40B4-BE49-F238E27FC236}">
                <a16:creationId xmlns:a16="http://schemas.microsoft.com/office/drawing/2014/main" id="{B65ADBB0-480B-4A70-3DAF-BB4AA1047EFE}"/>
              </a:ext>
            </a:extLst>
          </p:cNvPr>
          <p:cNvPicPr>
            <a:picLocks noChangeAspect="1"/>
          </p:cNvPicPr>
          <p:nvPr/>
        </p:nvPicPr>
        <p:blipFill>
          <a:blip r:embed="rId9"/>
          <a:stretch>
            <a:fillRect/>
          </a:stretch>
        </p:blipFill>
        <p:spPr>
          <a:xfrm>
            <a:off x="6929375" y="2201657"/>
            <a:ext cx="628650" cy="374650"/>
          </a:xfrm>
          <a:prstGeom prst="rect">
            <a:avLst/>
          </a:prstGeom>
        </p:spPr>
      </p:pic>
      <p:pic>
        <p:nvPicPr>
          <p:cNvPr id="20" name="图片 19">
            <a:extLst>
              <a:ext uri="{FF2B5EF4-FFF2-40B4-BE49-F238E27FC236}">
                <a16:creationId xmlns:a16="http://schemas.microsoft.com/office/drawing/2014/main" id="{2551A444-48DA-09F0-C5A2-09A463A593B0}"/>
              </a:ext>
            </a:extLst>
          </p:cNvPr>
          <p:cNvPicPr>
            <a:picLocks noChangeAspect="1"/>
          </p:cNvPicPr>
          <p:nvPr/>
        </p:nvPicPr>
        <p:blipFill>
          <a:blip r:embed="rId10"/>
          <a:stretch>
            <a:fillRect/>
          </a:stretch>
        </p:blipFill>
        <p:spPr>
          <a:xfrm>
            <a:off x="8778869" y="2192132"/>
            <a:ext cx="609600" cy="393700"/>
          </a:xfrm>
          <a:prstGeom prst="rect">
            <a:avLst/>
          </a:prstGeom>
        </p:spPr>
      </p:pic>
      <p:pic>
        <p:nvPicPr>
          <p:cNvPr id="21" name="图片 20">
            <a:extLst>
              <a:ext uri="{FF2B5EF4-FFF2-40B4-BE49-F238E27FC236}">
                <a16:creationId xmlns:a16="http://schemas.microsoft.com/office/drawing/2014/main" id="{581B4576-09A8-1F46-D012-C756D64E567D}"/>
              </a:ext>
            </a:extLst>
          </p:cNvPr>
          <p:cNvPicPr>
            <a:picLocks noChangeAspect="1"/>
          </p:cNvPicPr>
          <p:nvPr/>
        </p:nvPicPr>
        <p:blipFill>
          <a:blip r:embed="rId11"/>
          <a:stretch>
            <a:fillRect/>
          </a:stretch>
        </p:blipFill>
        <p:spPr>
          <a:xfrm>
            <a:off x="10565315" y="2201657"/>
            <a:ext cx="628650" cy="356638"/>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698D53A-5F07-CC96-E151-DC188046AE91}"/>
                  </a:ext>
                </a:extLst>
              </p:cNvPr>
              <p:cNvSpPr txBox="1"/>
              <p:nvPr/>
            </p:nvSpPr>
            <p:spPr>
              <a:xfrm>
                <a:off x="6765021" y="3095868"/>
                <a:ext cx="673582" cy="461665"/>
              </a:xfrm>
              <a:prstGeom prst="rect">
                <a:avLst/>
              </a:prstGeom>
              <a:noFill/>
            </p:spPr>
            <p:txBody>
              <a:bodyPr wrap="none" rtlCol="0">
                <a:spAutoFit/>
              </a:bodyPr>
              <a:lstStyle/>
              <a:p>
                <a:pPr algn="l"/>
                <a14:m>
                  <m:oMath xmlns:m="http://schemas.openxmlformats.org/officeDocument/2006/math">
                    <m:r>
                      <a:rPr kumimoji="1" lang="en-US" altLang="zh-CN" sz="2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2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AC</a:t>
                </a:r>
                <a:endParaRPr kumimoji="1"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22" name="文本框 21">
                <a:extLst>
                  <a:ext uri="{FF2B5EF4-FFF2-40B4-BE49-F238E27FC236}">
                    <a16:creationId xmlns:a16="http://schemas.microsoft.com/office/drawing/2014/main" id="{E698D53A-5F07-CC96-E151-DC188046AE91}"/>
                  </a:ext>
                </a:extLst>
              </p:cNvPr>
              <p:cNvSpPr txBox="1">
                <a:spLocks noRot="1" noChangeAspect="1" noMove="1" noResize="1" noEditPoints="1" noAdjustHandles="1" noChangeArrowheads="1" noChangeShapeType="1" noTextEdit="1"/>
              </p:cNvSpPr>
              <p:nvPr/>
            </p:nvSpPr>
            <p:spPr>
              <a:xfrm>
                <a:off x="6765021" y="3095868"/>
                <a:ext cx="673582" cy="461665"/>
              </a:xfrm>
              <a:prstGeom prst="rect">
                <a:avLst/>
              </a:prstGeom>
              <a:blipFill>
                <a:blip r:embed="rId12"/>
                <a:stretch>
                  <a:fillRect r="-3704" b="-18421"/>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6290927F-AE52-2E43-C301-EDD858134D8E}"/>
              </a:ext>
            </a:extLst>
          </p:cNvPr>
          <p:cNvPicPr>
            <a:picLocks noChangeAspect="1"/>
          </p:cNvPicPr>
          <p:nvPr/>
        </p:nvPicPr>
        <p:blipFill rotWithShape="1">
          <a:blip r:embed="rId13"/>
          <a:srcRect l="6640" t="-4053" r="2606" b="5"/>
          <a:stretch/>
        </p:blipFill>
        <p:spPr>
          <a:xfrm>
            <a:off x="7417722" y="2912214"/>
            <a:ext cx="1313372" cy="645319"/>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071436-C0E2-7A0F-4AA9-5BBD5B9B4BA1}"/>
                  </a:ext>
                </a:extLst>
              </p:cNvPr>
              <p:cNvSpPr txBox="1"/>
              <p:nvPr/>
            </p:nvSpPr>
            <p:spPr>
              <a:xfrm>
                <a:off x="8812979" y="4199144"/>
                <a:ext cx="673582" cy="461665"/>
              </a:xfrm>
              <a:prstGeom prst="rect">
                <a:avLst/>
              </a:prstGeom>
              <a:noFill/>
            </p:spPr>
            <p:txBody>
              <a:bodyPr wrap="none" rtlCol="0">
                <a:spAutoFit/>
              </a:bodyPr>
              <a:lstStyle/>
              <a:p>
                <a:pPr algn="l"/>
                <a14:m>
                  <m:oMath xmlns:m="http://schemas.openxmlformats.org/officeDocument/2006/math">
                    <m:r>
                      <a:rPr kumimoji="1" lang="en-US" altLang="zh-CN" sz="2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kumimoji="1" lang="en-US" altLang="zh-CN" sz="2400" b="1" baseline="-25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CD</a:t>
                </a:r>
                <a:endParaRPr kumimoji="1"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25" name="文本框 24">
                <a:extLst>
                  <a:ext uri="{FF2B5EF4-FFF2-40B4-BE49-F238E27FC236}">
                    <a16:creationId xmlns:a16="http://schemas.microsoft.com/office/drawing/2014/main" id="{9C071436-C0E2-7A0F-4AA9-5BBD5B9B4BA1}"/>
                  </a:ext>
                </a:extLst>
              </p:cNvPr>
              <p:cNvSpPr txBox="1">
                <a:spLocks noRot="1" noChangeAspect="1" noMove="1" noResize="1" noEditPoints="1" noAdjustHandles="1" noChangeArrowheads="1" noChangeShapeType="1" noTextEdit="1"/>
              </p:cNvSpPr>
              <p:nvPr/>
            </p:nvSpPr>
            <p:spPr>
              <a:xfrm>
                <a:off x="8812979" y="4199144"/>
                <a:ext cx="673582" cy="461665"/>
              </a:xfrm>
              <a:prstGeom prst="rect">
                <a:avLst/>
              </a:prstGeom>
              <a:blipFill>
                <a:blip r:embed="rId14"/>
                <a:stretch>
                  <a:fillRect r="-3774" b="-18421"/>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89DE6990-5DB8-F060-652F-E7E99627B378}"/>
              </a:ext>
            </a:extLst>
          </p:cNvPr>
          <p:cNvPicPr>
            <a:picLocks noChangeAspect="1"/>
          </p:cNvPicPr>
          <p:nvPr/>
        </p:nvPicPr>
        <p:blipFill rotWithShape="1">
          <a:blip r:embed="rId13"/>
          <a:srcRect l="6640" t="-4053" r="2606" b="5"/>
          <a:stretch/>
        </p:blipFill>
        <p:spPr>
          <a:xfrm>
            <a:off x="9537853" y="4107316"/>
            <a:ext cx="1313372" cy="645319"/>
          </a:xfrm>
          <a:prstGeom prst="rect">
            <a:avLst/>
          </a:prstGeom>
        </p:spPr>
      </p:pic>
      <p:sp>
        <p:nvSpPr>
          <p:cNvPr id="29" name="文本框 28">
            <a:extLst>
              <a:ext uri="{FF2B5EF4-FFF2-40B4-BE49-F238E27FC236}">
                <a16:creationId xmlns:a16="http://schemas.microsoft.com/office/drawing/2014/main" id="{3F5F0D71-C9C7-B7FB-8DAF-B11CDF1BE10C}"/>
              </a:ext>
            </a:extLst>
          </p:cNvPr>
          <p:cNvSpPr txBox="1"/>
          <p:nvPr/>
        </p:nvSpPr>
        <p:spPr>
          <a:xfrm>
            <a:off x="8562962" y="3765521"/>
            <a:ext cx="3352200" cy="369332"/>
          </a:xfrm>
          <a:prstGeom prst="rect">
            <a:avLst/>
          </a:prstGeom>
          <a:noFill/>
        </p:spPr>
        <p:txBody>
          <a:bodyPr wrap="none" rtlCol="0">
            <a:spAutoFit/>
          </a:bodyPr>
          <a:lstStyle/>
          <a:p>
            <a:pPr algn="l"/>
            <a:r>
              <a:rPr kumimoji="1" lang="en-US" altLang="zh-CN" b="1" dirty="0">
                <a:solidFill>
                  <a:srgbClr val="122E66"/>
                </a:solidFill>
                <a:ea typeface="OPPOSans R" panose="00020600040101010101" pitchFamily="18" charset="-122"/>
                <a:cs typeface="OPPOSans R" panose="00020600040101010101" pitchFamily="18" charset="-122"/>
              </a:rPr>
              <a:t>Carol and Dave can compute</a:t>
            </a:r>
            <a:endParaRPr kumimoji="1" lang="zh-CN" altLang="en-US" b="1" dirty="0">
              <a:solidFill>
                <a:srgbClr val="122E66"/>
              </a:solidFill>
              <a:ea typeface="OPPOSans R" panose="00020600040101010101" pitchFamily="18" charset="-122"/>
              <a:cs typeface="OPPOSans R" panose="00020600040101010101" pitchFamily="18" charset="-122"/>
            </a:endParaRPr>
          </a:p>
        </p:txBody>
      </p:sp>
      <p:sp>
        <p:nvSpPr>
          <p:cNvPr id="30" name="文本框 29">
            <a:extLst>
              <a:ext uri="{FF2B5EF4-FFF2-40B4-BE49-F238E27FC236}">
                <a16:creationId xmlns:a16="http://schemas.microsoft.com/office/drawing/2014/main" id="{75E44078-D6D5-09B0-4183-FA5A32C215E2}"/>
              </a:ext>
            </a:extLst>
          </p:cNvPr>
          <p:cNvSpPr txBox="1"/>
          <p:nvPr/>
        </p:nvSpPr>
        <p:spPr>
          <a:xfrm>
            <a:off x="6654782" y="5746578"/>
            <a:ext cx="4411785" cy="461665"/>
          </a:xfrm>
          <a:prstGeom prst="rect">
            <a:avLst/>
          </a:prstGeom>
          <a:noFill/>
        </p:spPr>
        <p:txBody>
          <a:bodyPr wrap="none" rtlCol="0">
            <a:spAutoFit/>
          </a:bodyPr>
          <a:lstStyle/>
          <a:p>
            <a:pPr algn="l"/>
            <a:r>
              <a:rPr kumimoji="1" lang="en-US" altLang="zh-CN" sz="2400" b="1" dirty="0">
                <a:solidFill>
                  <a:srgbClr val="C00000"/>
                </a:solidFill>
                <a:ea typeface="OPPOSans R" panose="00020600040101010101" pitchFamily="18" charset="-122"/>
                <a:cs typeface="OPPOSans R" panose="00020600040101010101" pitchFamily="18" charset="-122"/>
              </a:rPr>
              <a:t>Payment never reaches Bob!</a:t>
            </a:r>
            <a:endParaRPr kumimoji="1" lang="zh-CN" altLang="en-US" sz="2400" b="1" dirty="0">
              <a:solidFill>
                <a:srgbClr val="C00000"/>
              </a:solidFill>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59810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a:extLst>
              <a:ext uri="{FF2B5EF4-FFF2-40B4-BE49-F238E27FC236}">
                <a16:creationId xmlns:a16="http://schemas.microsoft.com/office/drawing/2014/main" id="{DD7403E1-6092-2E54-9D9D-52AA43DF8FA9}"/>
              </a:ext>
            </a:extLst>
          </p:cNvPr>
          <p:cNvGraphicFramePr>
            <a:graphicFrameLocks noGrp="1"/>
          </p:cNvGraphicFramePr>
          <p:nvPr>
            <p:extLst>
              <p:ext uri="{D42A27DB-BD31-4B8C-83A1-F6EECF244321}">
                <p14:modId xmlns:p14="http://schemas.microsoft.com/office/powerpoint/2010/main" val="238257966"/>
              </p:ext>
            </p:extLst>
          </p:nvPr>
        </p:nvGraphicFramePr>
        <p:xfrm>
          <a:off x="2570205" y="2338782"/>
          <a:ext cx="8266944" cy="2941320"/>
        </p:xfrm>
        <a:graphic>
          <a:graphicData uri="http://schemas.openxmlformats.org/drawingml/2006/table">
            <a:tbl>
              <a:tblPr firstRow="1" bandRow="1">
                <a:tableStyleId>{5C22544A-7EE6-4342-B048-85BDC9FD1C3A}</a:tableStyleId>
              </a:tblPr>
              <a:tblGrid>
                <a:gridCol w="2066736">
                  <a:extLst>
                    <a:ext uri="{9D8B030D-6E8A-4147-A177-3AD203B41FA5}">
                      <a16:colId xmlns:a16="http://schemas.microsoft.com/office/drawing/2014/main" val="238477530"/>
                    </a:ext>
                  </a:extLst>
                </a:gridCol>
                <a:gridCol w="2066736">
                  <a:extLst>
                    <a:ext uri="{9D8B030D-6E8A-4147-A177-3AD203B41FA5}">
                      <a16:colId xmlns:a16="http://schemas.microsoft.com/office/drawing/2014/main" val="2101206628"/>
                    </a:ext>
                  </a:extLst>
                </a:gridCol>
                <a:gridCol w="2066736">
                  <a:extLst>
                    <a:ext uri="{9D8B030D-6E8A-4147-A177-3AD203B41FA5}">
                      <a16:colId xmlns:a16="http://schemas.microsoft.com/office/drawing/2014/main" val="1383195632"/>
                    </a:ext>
                  </a:extLst>
                </a:gridCol>
                <a:gridCol w="2066736">
                  <a:extLst>
                    <a:ext uri="{9D8B030D-6E8A-4147-A177-3AD203B41FA5}">
                      <a16:colId xmlns:a16="http://schemas.microsoft.com/office/drawing/2014/main" val="1080523636"/>
                    </a:ext>
                  </a:extLst>
                </a:gridCol>
              </a:tblGrid>
              <a:tr h="370840">
                <a:tc>
                  <a:txBody>
                    <a:bodyPr/>
                    <a:lstStyle/>
                    <a:p>
                      <a:pPr algn="ctr"/>
                      <a:endParaRPr lang="zh-CN" altLang="en-US"/>
                    </a:p>
                  </a:txBody>
                  <a:tcPr/>
                </a:tc>
                <a:tc>
                  <a:txBody>
                    <a:bodyPr/>
                    <a:lstStyle/>
                    <a:p>
                      <a:pPr algn="ctr"/>
                      <a:r>
                        <a:rPr lang="en-US" altLang="zh-CN" dirty="0"/>
                        <a:t>HTLC</a:t>
                      </a:r>
                      <a:endParaRPr lang="zh-CN" altLang="en-US" dirty="0"/>
                    </a:p>
                  </a:txBody>
                  <a:tcPr/>
                </a:tc>
                <a:tc>
                  <a:txBody>
                    <a:bodyPr/>
                    <a:lstStyle/>
                    <a:p>
                      <a:pPr algn="ctr"/>
                      <a:r>
                        <a:rPr lang="en-US" altLang="zh-CN" dirty="0"/>
                        <a:t>Scriptless</a:t>
                      </a:r>
                      <a:r>
                        <a:rPr lang="zh-CN" altLang="en-US" dirty="0"/>
                        <a:t> </a:t>
                      </a:r>
                      <a:r>
                        <a:rPr lang="en-US" altLang="zh-CN" dirty="0"/>
                        <a:t>script</a:t>
                      </a:r>
                      <a:endParaRPr lang="zh-CN" altLang="en-US" dirty="0"/>
                    </a:p>
                  </a:txBody>
                  <a:tcPr/>
                </a:tc>
                <a:tc>
                  <a:txBody>
                    <a:bodyPr/>
                    <a:lstStyle/>
                    <a:p>
                      <a:pPr algn="ctr"/>
                      <a:r>
                        <a:rPr lang="en-US" altLang="zh-CN" dirty="0"/>
                        <a:t>This work-generic protocol</a:t>
                      </a:r>
                      <a:endParaRPr lang="zh-CN" altLang="en-US" dirty="0"/>
                    </a:p>
                  </a:txBody>
                  <a:tcPr/>
                </a:tc>
                <a:extLst>
                  <a:ext uri="{0D108BD9-81ED-4DB2-BD59-A6C34878D82A}">
                    <a16:rowId xmlns:a16="http://schemas.microsoft.com/office/drawing/2014/main" val="3054717264"/>
                  </a:ext>
                </a:extLst>
              </a:tr>
              <a:tr h="370840">
                <a:tc>
                  <a:txBody>
                    <a:bodyPr/>
                    <a:lstStyle/>
                    <a:p>
                      <a:pPr algn="ctr"/>
                      <a:r>
                        <a:rPr lang="en-US" altLang="zh-CN" dirty="0"/>
                        <a:t>Wormhole</a:t>
                      </a:r>
                      <a:r>
                        <a:rPr lang="zh-CN" altLang="en-US" dirty="0"/>
                        <a:t> </a:t>
                      </a:r>
                      <a:r>
                        <a:rPr lang="en-US" altLang="zh-CN" dirty="0"/>
                        <a:t>attack</a:t>
                      </a:r>
                      <a:endParaRPr lang="zh-CN" altLang="en-US" dirty="0"/>
                    </a:p>
                  </a:txBody>
                  <a:tcPr/>
                </a:tc>
                <a:tc>
                  <a:txBody>
                    <a:bodyPr/>
                    <a:lstStyle/>
                    <a:p>
                      <a:pPr algn="ctr"/>
                      <a:r>
                        <a:rPr lang="zh-CN" altLang="en-US" dirty="0"/>
                        <a:t>❌</a:t>
                      </a:r>
                    </a:p>
                  </a:txBody>
                  <a:tcPr/>
                </a:tc>
                <a:tc>
                  <a:txBody>
                    <a:bodyPr/>
                    <a:lstStyle/>
                    <a:p>
                      <a:pPr algn="ctr"/>
                      <a:r>
                        <a:rPr lang="zh-CN" alt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extLst>
                  <a:ext uri="{0D108BD9-81ED-4DB2-BD59-A6C34878D82A}">
                    <a16:rowId xmlns:a16="http://schemas.microsoft.com/office/drawing/2014/main" val="616955407"/>
                  </a:ext>
                </a:extLst>
              </a:tr>
              <a:tr h="370840">
                <a:tc>
                  <a:txBody>
                    <a:bodyPr/>
                    <a:lstStyle/>
                    <a:p>
                      <a:pPr algn="ctr"/>
                      <a:r>
                        <a:rPr lang="en-US" altLang="zh-CN" dirty="0"/>
                        <a:t>Size</a:t>
                      </a:r>
                      <a:endParaRPr lang="zh-CN" altLang="en-US" dirty="0"/>
                    </a:p>
                  </a:txBody>
                  <a:tcPr/>
                </a:tc>
                <a:tc>
                  <a:txBody>
                    <a:bodyPr/>
                    <a:lstStyle/>
                    <a:p>
                      <a:pPr algn="ctr"/>
                      <a:r>
                        <a:rPr lang="en-US" altLang="zh-CN" dirty="0">
                          <a:solidFill>
                            <a:srgbClr val="C00000"/>
                          </a:solidFill>
                        </a:rPr>
                        <a:t>Large</a:t>
                      </a:r>
                      <a:endParaRPr lang="zh-CN" altLang="en-US" dirty="0">
                        <a:solidFill>
                          <a:srgbClr val="C00000"/>
                        </a:solidFill>
                      </a:endParaRPr>
                    </a:p>
                  </a:txBody>
                  <a:tcPr/>
                </a:tc>
                <a:tc>
                  <a:txBody>
                    <a:bodyPr/>
                    <a:lstStyle/>
                    <a:p>
                      <a:pPr algn="ctr"/>
                      <a:r>
                        <a:rPr lang="en-US" altLang="zh-CN" dirty="0">
                          <a:solidFill>
                            <a:srgbClr val="00BE00"/>
                          </a:solidFill>
                        </a:rPr>
                        <a:t>small</a:t>
                      </a:r>
                      <a:endParaRPr lang="zh-CN" altLang="en-US" dirty="0">
                        <a:solidFill>
                          <a:srgbClr val="00BE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BE00"/>
                          </a:solidFill>
                        </a:rPr>
                        <a:t>small</a:t>
                      </a:r>
                      <a:endParaRPr lang="zh-CN" altLang="en-US" dirty="0">
                        <a:solidFill>
                          <a:srgbClr val="00BE00"/>
                        </a:solidFill>
                      </a:endParaRPr>
                    </a:p>
                  </a:txBody>
                  <a:tcPr/>
                </a:tc>
                <a:extLst>
                  <a:ext uri="{0D108BD9-81ED-4DB2-BD59-A6C34878D82A}">
                    <a16:rowId xmlns:a16="http://schemas.microsoft.com/office/drawing/2014/main" val="2290518074"/>
                  </a:ext>
                </a:extLst>
              </a:tr>
              <a:tr h="370840">
                <a:tc>
                  <a:txBody>
                    <a:bodyPr/>
                    <a:lstStyle/>
                    <a:p>
                      <a:pPr algn="ctr"/>
                      <a:r>
                        <a:rPr lang="en-US" altLang="zh-CN" dirty="0"/>
                        <a:t>Privacy(Fungibility)</a:t>
                      </a:r>
                      <a:endParaRPr lang="zh-CN" altLang="en-US" dirty="0"/>
                    </a:p>
                  </a:txBody>
                  <a:tcPr/>
                </a:tc>
                <a:tc>
                  <a:txBody>
                    <a:bodyPr/>
                    <a:lstStyle/>
                    <a:p>
                      <a:pPr algn="ctr"/>
                      <a:r>
                        <a:rPr lang="en-US" altLang="zh-CN" dirty="0">
                          <a:solidFill>
                            <a:srgbClr val="C00000"/>
                          </a:solidFill>
                        </a:rPr>
                        <a:t>Low</a:t>
                      </a:r>
                      <a:endParaRPr lang="zh-CN" altLang="en-US" dirty="0">
                        <a:solidFill>
                          <a:srgbClr val="C00000"/>
                        </a:solidFill>
                      </a:endParaRPr>
                    </a:p>
                  </a:txBody>
                  <a:tcPr/>
                </a:tc>
                <a:tc>
                  <a:txBody>
                    <a:bodyPr/>
                    <a:lstStyle/>
                    <a:p>
                      <a:pPr algn="ctr"/>
                      <a:r>
                        <a:rPr lang="en-US" altLang="zh-CN" dirty="0">
                          <a:solidFill>
                            <a:srgbClr val="00BE00"/>
                          </a:solidFill>
                        </a:rPr>
                        <a:t>High</a:t>
                      </a:r>
                      <a:endParaRPr lang="zh-CN" altLang="en-US" dirty="0">
                        <a:solidFill>
                          <a:srgbClr val="00BE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BE00"/>
                          </a:solidFill>
                        </a:rPr>
                        <a:t>High</a:t>
                      </a:r>
                      <a:endParaRPr lang="zh-CN" altLang="en-US" dirty="0">
                        <a:solidFill>
                          <a:srgbClr val="00BE00"/>
                        </a:solidFill>
                      </a:endParaRPr>
                    </a:p>
                  </a:txBody>
                  <a:tcPr/>
                </a:tc>
                <a:extLst>
                  <a:ext uri="{0D108BD9-81ED-4DB2-BD59-A6C34878D82A}">
                    <a16:rowId xmlns:a16="http://schemas.microsoft.com/office/drawing/2014/main" val="268961372"/>
                  </a:ext>
                </a:extLst>
              </a:tr>
              <a:tr h="370840">
                <a:tc>
                  <a:txBody>
                    <a:bodyPr/>
                    <a:lstStyle/>
                    <a:p>
                      <a:pPr algn="ctr"/>
                      <a:r>
                        <a:rPr lang="en-US" altLang="zh-CN" dirty="0"/>
                        <a:t>Signature</a:t>
                      </a:r>
                      <a:r>
                        <a:rPr lang="zh-CN" altLang="en-US" dirty="0"/>
                        <a:t> </a:t>
                      </a:r>
                      <a:r>
                        <a:rPr lang="en-US" altLang="zh-CN" dirty="0"/>
                        <a:t>scheme</a:t>
                      </a:r>
                      <a:r>
                        <a:rPr lang="zh-CN" altLang="en-US" dirty="0"/>
                        <a:t> </a:t>
                      </a:r>
                      <a:r>
                        <a:rPr lang="en-US" altLang="zh-CN" dirty="0"/>
                        <a:t>compatibility(BLS, PQ, Hash based, etc.)</a:t>
                      </a:r>
                      <a:endParaRPr lang="zh-CN" altLang="en-US" dirty="0"/>
                    </a:p>
                  </a:txBody>
                  <a:tcPr/>
                </a:tc>
                <a:tc>
                  <a:txBody>
                    <a:bodyPr/>
                    <a:lstStyle/>
                    <a:p>
                      <a:pPr algn="ctr"/>
                      <a:endParaRPr lang="en-US" altLang="zh-CN" dirty="0"/>
                    </a:p>
                    <a:p>
                      <a:pPr algn="ctr"/>
                      <a:r>
                        <a:rPr lang="en-US" altLang="zh-CN" dirty="0">
                          <a:solidFill>
                            <a:srgbClr val="00BE00"/>
                          </a:solidFill>
                        </a:rPr>
                        <a:t>Independent</a:t>
                      </a:r>
                      <a:endParaRPr lang="zh-CN" altLang="en-US" dirty="0">
                        <a:solidFill>
                          <a:srgbClr val="00BE00"/>
                        </a:solidFill>
                      </a:endParaRPr>
                    </a:p>
                  </a:txBody>
                  <a:tcPr/>
                </a:tc>
                <a:tc>
                  <a:txBody>
                    <a:bodyPr/>
                    <a:lstStyle/>
                    <a:p>
                      <a:pPr algn="ctr"/>
                      <a:endParaRPr lang="en-US" altLang="zh-CN" dirty="0"/>
                    </a:p>
                    <a:p>
                      <a:pPr algn="ctr"/>
                      <a:r>
                        <a:rPr lang="en-US" altLang="zh-CN" dirty="0">
                          <a:solidFill>
                            <a:srgbClr val="C00000"/>
                          </a:solidFill>
                        </a:rPr>
                        <a:t>Schnorr and ECDSA</a:t>
                      </a:r>
                      <a:endParaRPr lang="zh-CN" altLang="en-US" dirty="0">
                        <a:solidFill>
                          <a:srgbClr val="C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BE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BE00"/>
                          </a:solidFill>
                        </a:rPr>
                        <a:t>All</a:t>
                      </a:r>
                    </a:p>
                    <a:p>
                      <a:pPr algn="ctr"/>
                      <a:endParaRPr lang="zh-CN" altLang="en-US" dirty="0">
                        <a:solidFill>
                          <a:srgbClr val="C00000"/>
                        </a:solidFill>
                      </a:endParaRPr>
                    </a:p>
                  </a:txBody>
                  <a:tcPr/>
                </a:tc>
                <a:extLst>
                  <a:ext uri="{0D108BD9-81ED-4DB2-BD59-A6C34878D82A}">
                    <a16:rowId xmlns:a16="http://schemas.microsoft.com/office/drawing/2014/main" val="2879688148"/>
                  </a:ext>
                </a:extLst>
              </a:tr>
            </a:tbl>
          </a:graphicData>
        </a:graphic>
      </p:graphicFrame>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论文贡献</a:t>
            </a:r>
          </a:p>
        </p:txBody>
      </p:sp>
    </p:spTree>
    <p:extLst>
      <p:ext uri="{BB962C8B-B14F-4D97-AF65-F5344CB8AC3E}">
        <p14:creationId xmlns:p14="http://schemas.microsoft.com/office/powerpoint/2010/main" val="2323109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论文贡献</a:t>
            </a:r>
          </a:p>
        </p:txBody>
      </p:sp>
      <p:grpSp>
        <p:nvGrpSpPr>
          <p:cNvPr id="4" name="组合 3">
            <a:extLst>
              <a:ext uri="{FF2B5EF4-FFF2-40B4-BE49-F238E27FC236}">
                <a16:creationId xmlns:a16="http://schemas.microsoft.com/office/drawing/2014/main" id="{0502B78F-0D62-C4E2-9E1E-FBFB147075E8}"/>
              </a:ext>
            </a:extLst>
          </p:cNvPr>
          <p:cNvGrpSpPr/>
          <p:nvPr/>
        </p:nvGrpSpPr>
        <p:grpSpPr>
          <a:xfrm>
            <a:off x="1854993" y="1467575"/>
            <a:ext cx="914400" cy="1670073"/>
            <a:chOff x="1854993" y="1529130"/>
            <a:chExt cx="914400" cy="1670073"/>
          </a:xfrm>
        </p:grpSpPr>
        <p:grpSp>
          <p:nvGrpSpPr>
            <p:cNvPr id="5" name="组合 4">
              <a:extLst>
                <a:ext uri="{FF2B5EF4-FFF2-40B4-BE49-F238E27FC236}">
                  <a16:creationId xmlns:a16="http://schemas.microsoft.com/office/drawing/2014/main" id="{70157FA5-3C1C-0B89-721D-7C1C67BC6885}"/>
                </a:ext>
              </a:extLst>
            </p:cNvPr>
            <p:cNvGrpSpPr/>
            <p:nvPr/>
          </p:nvGrpSpPr>
          <p:grpSpPr>
            <a:xfrm>
              <a:off x="1854993" y="1855769"/>
              <a:ext cx="914400" cy="1343434"/>
              <a:chOff x="2590534" y="2001681"/>
              <a:chExt cx="914400" cy="1343434"/>
            </a:xfrm>
          </p:grpSpPr>
          <p:pic>
            <p:nvPicPr>
              <p:cNvPr id="7" name="图形 6" descr="用户 纯色填充">
                <a:extLst>
                  <a:ext uri="{FF2B5EF4-FFF2-40B4-BE49-F238E27FC236}">
                    <a16:creationId xmlns:a16="http://schemas.microsoft.com/office/drawing/2014/main" id="{A9E44F69-6ACD-20D5-5E84-8FC38A66B8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8" name="文本框 7">
                <a:extLst>
                  <a:ext uri="{FF2B5EF4-FFF2-40B4-BE49-F238E27FC236}">
                    <a16:creationId xmlns:a16="http://schemas.microsoft.com/office/drawing/2014/main" id="{B33FFC77-C693-F706-34D1-0E2D60F39ADB}"/>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6" name="文本框 5">
              <a:extLst>
                <a:ext uri="{FF2B5EF4-FFF2-40B4-BE49-F238E27FC236}">
                  <a16:creationId xmlns:a16="http://schemas.microsoft.com/office/drawing/2014/main" id="{5A927188-0A92-6740-BEBE-AB0DB1E6E965}"/>
                </a:ext>
              </a:extLst>
            </p:cNvPr>
            <p:cNvSpPr txBox="1"/>
            <p:nvPr/>
          </p:nvSpPr>
          <p:spPr>
            <a:xfrm>
              <a:off x="1906928" y="1529130"/>
              <a:ext cx="819455" cy="338554"/>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我有</a:t>
              </a:r>
              <a:r>
                <a:rPr kumimoji="1" lang="en-US" altLang="zh-CN" sz="1600" b="1" dirty="0">
                  <a:solidFill>
                    <a:srgbClr val="92D050"/>
                  </a:solidFill>
                  <a:latin typeface="+mn-ea"/>
                  <a:cs typeface="OPPOSans R" panose="00020600040101010101" pitchFamily="18" charset="-122"/>
                </a:rPr>
                <a:t>1X</a:t>
              </a:r>
              <a:endParaRPr kumimoji="1" lang="zh-CN" altLang="en-US" sz="1600" b="1" dirty="0">
                <a:solidFill>
                  <a:srgbClr val="92D050"/>
                </a:solidFill>
                <a:latin typeface="+mn-ea"/>
                <a:cs typeface="OPPOSans R" panose="00020600040101010101" pitchFamily="18" charset="-122"/>
              </a:endParaRPr>
            </a:p>
          </p:txBody>
        </p:sp>
      </p:grpSp>
      <p:grpSp>
        <p:nvGrpSpPr>
          <p:cNvPr id="9" name="组合 8">
            <a:extLst>
              <a:ext uri="{FF2B5EF4-FFF2-40B4-BE49-F238E27FC236}">
                <a16:creationId xmlns:a16="http://schemas.microsoft.com/office/drawing/2014/main" id="{05D56329-F843-35E6-1E14-C19CB80E1C25}"/>
              </a:ext>
            </a:extLst>
          </p:cNvPr>
          <p:cNvGrpSpPr/>
          <p:nvPr/>
        </p:nvGrpSpPr>
        <p:grpSpPr>
          <a:xfrm>
            <a:off x="4796851" y="1348241"/>
            <a:ext cx="914400" cy="1850962"/>
            <a:chOff x="4923886" y="1348241"/>
            <a:chExt cx="914400" cy="1850962"/>
          </a:xfrm>
        </p:grpSpPr>
        <p:grpSp>
          <p:nvGrpSpPr>
            <p:cNvPr id="10" name="组合 9">
              <a:extLst>
                <a:ext uri="{FF2B5EF4-FFF2-40B4-BE49-F238E27FC236}">
                  <a16:creationId xmlns:a16="http://schemas.microsoft.com/office/drawing/2014/main" id="{7B5808BA-F909-8588-1915-0289305C699D}"/>
                </a:ext>
              </a:extLst>
            </p:cNvPr>
            <p:cNvGrpSpPr/>
            <p:nvPr/>
          </p:nvGrpSpPr>
          <p:grpSpPr>
            <a:xfrm>
              <a:off x="4923886" y="1855769"/>
              <a:ext cx="914400" cy="1343434"/>
              <a:chOff x="2590534" y="2001681"/>
              <a:chExt cx="914400" cy="1343434"/>
            </a:xfrm>
          </p:grpSpPr>
          <p:pic>
            <p:nvPicPr>
              <p:cNvPr id="12" name="图形 11" descr="用户 纯色填充">
                <a:extLst>
                  <a:ext uri="{FF2B5EF4-FFF2-40B4-BE49-F238E27FC236}">
                    <a16:creationId xmlns:a16="http://schemas.microsoft.com/office/drawing/2014/main" id="{4F5DEFA9-7458-5363-151F-BFF5828CA9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3" name="文本框 12">
                <a:extLst>
                  <a:ext uri="{FF2B5EF4-FFF2-40B4-BE49-F238E27FC236}">
                    <a16:creationId xmlns:a16="http://schemas.microsoft.com/office/drawing/2014/main" id="{B03893EB-5E62-7F42-6DE9-F0D7F0B0D620}"/>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11" name="文本框 10">
              <a:extLst>
                <a:ext uri="{FF2B5EF4-FFF2-40B4-BE49-F238E27FC236}">
                  <a16:creationId xmlns:a16="http://schemas.microsoft.com/office/drawing/2014/main" id="{4F30967E-35AA-40B4-7FE9-B38305B8AEE3}"/>
                </a:ext>
              </a:extLst>
            </p:cNvPr>
            <p:cNvSpPr txBox="1"/>
            <p:nvPr/>
          </p:nvSpPr>
          <p:spPr>
            <a:xfrm>
              <a:off x="4971358" y="1348241"/>
              <a:ext cx="819455" cy="584775"/>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92D050"/>
                  </a:solidFill>
                  <a:latin typeface="+mn-ea"/>
                  <a:cs typeface="OPPOSans R" panose="00020600040101010101" pitchFamily="18" charset="-122"/>
                </a:rPr>
                <a:t>1X</a:t>
              </a:r>
            </a:p>
            <a:p>
              <a:pPr algn="l"/>
              <a:r>
                <a:rPr kumimoji="1" lang="zh-CN" altLang="en-US" sz="1600" b="1" dirty="0">
                  <a:latin typeface="+mn-ea"/>
                  <a:cs typeface="OPPOSans R" panose="00020600040101010101" pitchFamily="18" charset="-122"/>
                </a:rPr>
                <a:t>我有</a:t>
              </a:r>
              <a:r>
                <a:rPr kumimoji="1" lang="en-US" altLang="zh-CN" sz="1600" b="1" dirty="0">
                  <a:solidFill>
                    <a:srgbClr val="FFC000"/>
                  </a:solidFill>
                  <a:latin typeface="+mn-ea"/>
                  <a:cs typeface="OPPOSans R" panose="00020600040101010101" pitchFamily="18" charset="-122"/>
                </a:rPr>
                <a:t>1Y</a:t>
              </a:r>
              <a:endParaRPr kumimoji="1" lang="zh-CN" altLang="en-US" sz="1600" b="1" dirty="0">
                <a:solidFill>
                  <a:srgbClr val="FFC000"/>
                </a:solidFill>
                <a:latin typeface="+mn-ea"/>
                <a:cs typeface="OPPOSans R" panose="00020600040101010101" pitchFamily="18" charset="-122"/>
              </a:endParaRPr>
            </a:p>
          </p:txBody>
        </p:sp>
      </p:grpSp>
      <p:grpSp>
        <p:nvGrpSpPr>
          <p:cNvPr id="15" name="组合 14">
            <a:extLst>
              <a:ext uri="{FF2B5EF4-FFF2-40B4-BE49-F238E27FC236}">
                <a16:creationId xmlns:a16="http://schemas.microsoft.com/office/drawing/2014/main" id="{130FEFCF-3781-B0A1-7F3E-288E0ED47325}"/>
              </a:ext>
            </a:extLst>
          </p:cNvPr>
          <p:cNvGrpSpPr/>
          <p:nvPr/>
        </p:nvGrpSpPr>
        <p:grpSpPr>
          <a:xfrm>
            <a:off x="7749642" y="1365726"/>
            <a:ext cx="914400" cy="1833477"/>
            <a:chOff x="7962907" y="1365726"/>
            <a:chExt cx="914400" cy="1833477"/>
          </a:xfrm>
        </p:grpSpPr>
        <p:grpSp>
          <p:nvGrpSpPr>
            <p:cNvPr id="16" name="组合 15">
              <a:extLst>
                <a:ext uri="{FF2B5EF4-FFF2-40B4-BE49-F238E27FC236}">
                  <a16:creationId xmlns:a16="http://schemas.microsoft.com/office/drawing/2014/main" id="{39789578-B9C1-9802-99E5-A433536EFB0F}"/>
                </a:ext>
              </a:extLst>
            </p:cNvPr>
            <p:cNvGrpSpPr/>
            <p:nvPr/>
          </p:nvGrpSpPr>
          <p:grpSpPr>
            <a:xfrm>
              <a:off x="7962907" y="1855769"/>
              <a:ext cx="914400" cy="1343434"/>
              <a:chOff x="2590534" y="2001681"/>
              <a:chExt cx="914400" cy="1343434"/>
            </a:xfrm>
          </p:grpSpPr>
          <p:pic>
            <p:nvPicPr>
              <p:cNvPr id="19" name="图形 18" descr="用户 纯色填充">
                <a:extLst>
                  <a:ext uri="{FF2B5EF4-FFF2-40B4-BE49-F238E27FC236}">
                    <a16:creationId xmlns:a16="http://schemas.microsoft.com/office/drawing/2014/main" id="{F00E45DB-9ED7-F793-C097-025A1523A3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20" name="文本框 19">
                <a:extLst>
                  <a:ext uri="{FF2B5EF4-FFF2-40B4-BE49-F238E27FC236}">
                    <a16:creationId xmlns:a16="http://schemas.microsoft.com/office/drawing/2014/main" id="{37B33A63-430F-FEEA-814D-742FD5439FCA}"/>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18" name="文本框 17">
              <a:extLst>
                <a:ext uri="{FF2B5EF4-FFF2-40B4-BE49-F238E27FC236}">
                  <a16:creationId xmlns:a16="http://schemas.microsoft.com/office/drawing/2014/main" id="{14A94457-2F39-8605-E138-B56AA9CF5451}"/>
                </a:ext>
              </a:extLst>
            </p:cNvPr>
            <p:cNvSpPr txBox="1"/>
            <p:nvPr/>
          </p:nvSpPr>
          <p:spPr>
            <a:xfrm>
              <a:off x="8010379" y="1365726"/>
              <a:ext cx="819455" cy="584775"/>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FFC000"/>
                  </a:solidFill>
                  <a:latin typeface="+mn-ea"/>
                  <a:cs typeface="OPPOSans R" panose="00020600040101010101" pitchFamily="18" charset="-122"/>
                </a:rPr>
                <a:t>1Y</a:t>
              </a:r>
            </a:p>
            <a:p>
              <a:pPr algn="l"/>
              <a:r>
                <a:rPr kumimoji="1" lang="zh-CN" altLang="en-US" sz="1600" b="1" dirty="0">
                  <a:latin typeface="+mn-ea"/>
                  <a:cs typeface="OPPOSans R" panose="00020600040101010101" pitchFamily="18" charset="-122"/>
                </a:rPr>
                <a:t>我有</a:t>
              </a:r>
              <a:r>
                <a:rPr kumimoji="1" lang="en-US" altLang="zh-CN" sz="1600" b="1" dirty="0">
                  <a:solidFill>
                    <a:srgbClr val="C00000"/>
                  </a:solidFill>
                  <a:latin typeface="+mn-ea"/>
                  <a:cs typeface="OPPOSans R" panose="00020600040101010101" pitchFamily="18" charset="-122"/>
                </a:rPr>
                <a:t>1Z</a:t>
              </a:r>
              <a:endParaRPr kumimoji="1" lang="zh-CN" altLang="en-US" sz="1600" b="1" dirty="0">
                <a:solidFill>
                  <a:srgbClr val="C00000"/>
                </a:solidFill>
                <a:latin typeface="+mn-ea"/>
                <a:cs typeface="OPPOSans R" panose="00020600040101010101" pitchFamily="18" charset="-122"/>
              </a:endParaRPr>
            </a:p>
          </p:txBody>
        </p:sp>
      </p:grpSp>
      <p:grpSp>
        <p:nvGrpSpPr>
          <p:cNvPr id="21" name="组合 20">
            <a:extLst>
              <a:ext uri="{FF2B5EF4-FFF2-40B4-BE49-F238E27FC236}">
                <a16:creationId xmlns:a16="http://schemas.microsoft.com/office/drawing/2014/main" id="{2CB7380D-BAE4-0222-5E59-BD8AC35B9E32}"/>
              </a:ext>
            </a:extLst>
          </p:cNvPr>
          <p:cNvGrpSpPr/>
          <p:nvPr/>
        </p:nvGrpSpPr>
        <p:grpSpPr>
          <a:xfrm>
            <a:off x="10713364" y="1495008"/>
            <a:ext cx="914400" cy="1642640"/>
            <a:chOff x="10713364" y="1556563"/>
            <a:chExt cx="914400" cy="1642640"/>
          </a:xfrm>
        </p:grpSpPr>
        <p:grpSp>
          <p:nvGrpSpPr>
            <p:cNvPr id="22" name="组合 21">
              <a:extLst>
                <a:ext uri="{FF2B5EF4-FFF2-40B4-BE49-F238E27FC236}">
                  <a16:creationId xmlns:a16="http://schemas.microsoft.com/office/drawing/2014/main" id="{624752AC-5FD0-0395-049A-95CAA11FA2A0}"/>
                </a:ext>
              </a:extLst>
            </p:cNvPr>
            <p:cNvGrpSpPr/>
            <p:nvPr/>
          </p:nvGrpSpPr>
          <p:grpSpPr>
            <a:xfrm>
              <a:off x="10713364" y="1855769"/>
              <a:ext cx="914400" cy="1343434"/>
              <a:chOff x="3658218" y="2001681"/>
              <a:chExt cx="914400" cy="1343434"/>
            </a:xfrm>
          </p:grpSpPr>
          <p:pic>
            <p:nvPicPr>
              <p:cNvPr id="25" name="图形 24" descr="用户 纯色填充">
                <a:extLst>
                  <a:ext uri="{FF2B5EF4-FFF2-40B4-BE49-F238E27FC236}">
                    <a16:creationId xmlns:a16="http://schemas.microsoft.com/office/drawing/2014/main" id="{DF5F4642-B1A1-2051-17B4-BB767A5C89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26" name="文本框 25">
                <a:extLst>
                  <a:ext uri="{FF2B5EF4-FFF2-40B4-BE49-F238E27FC236}">
                    <a16:creationId xmlns:a16="http://schemas.microsoft.com/office/drawing/2014/main" id="{99326F49-33A9-2066-97F8-448270B75B24}"/>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24" name="文本框 23">
              <a:extLst>
                <a:ext uri="{FF2B5EF4-FFF2-40B4-BE49-F238E27FC236}">
                  <a16:creationId xmlns:a16="http://schemas.microsoft.com/office/drawing/2014/main" id="{A1113D1D-1BB0-1BF2-CA65-1691A6D24F54}"/>
                </a:ext>
              </a:extLst>
            </p:cNvPr>
            <p:cNvSpPr txBox="1"/>
            <p:nvPr/>
          </p:nvSpPr>
          <p:spPr>
            <a:xfrm>
              <a:off x="10760835" y="1556563"/>
              <a:ext cx="819455" cy="338554"/>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C00000"/>
                  </a:solidFill>
                  <a:latin typeface="+mn-ea"/>
                  <a:cs typeface="OPPOSans R" panose="00020600040101010101" pitchFamily="18" charset="-122"/>
                </a:rPr>
                <a:t>1Z</a:t>
              </a:r>
              <a:endParaRPr kumimoji="1" lang="zh-CN" altLang="en-US" sz="1600" b="1" dirty="0">
                <a:solidFill>
                  <a:srgbClr val="C00000"/>
                </a:solidFill>
                <a:latin typeface="+mn-ea"/>
                <a:cs typeface="OPPOSans R" panose="00020600040101010101" pitchFamily="18" charset="-122"/>
              </a:endParaRPr>
            </a:p>
          </p:txBody>
        </p:sp>
      </p:grpSp>
      <p:cxnSp>
        <p:nvCxnSpPr>
          <p:cNvPr id="29" name="直线箭头连接符 28">
            <a:extLst>
              <a:ext uri="{FF2B5EF4-FFF2-40B4-BE49-F238E27FC236}">
                <a16:creationId xmlns:a16="http://schemas.microsoft.com/office/drawing/2014/main" id="{90B126B6-28C2-B8FF-8199-30F8D3384C2D}"/>
              </a:ext>
            </a:extLst>
          </p:cNvPr>
          <p:cNvCxnSpPr/>
          <p:nvPr/>
        </p:nvCxnSpPr>
        <p:spPr>
          <a:xfrm>
            <a:off x="3126259" y="2504569"/>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F2F72153-54B5-841D-91AB-4A588F10F4CA}"/>
              </a:ext>
            </a:extLst>
          </p:cNvPr>
          <p:cNvCxnSpPr/>
          <p:nvPr/>
        </p:nvCxnSpPr>
        <p:spPr>
          <a:xfrm>
            <a:off x="6182497" y="2504569"/>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281BB7EB-D9E2-F0A1-CCB0-883E33D73EE1}"/>
              </a:ext>
            </a:extLst>
          </p:cNvPr>
          <p:cNvCxnSpPr/>
          <p:nvPr/>
        </p:nvCxnSpPr>
        <p:spPr>
          <a:xfrm>
            <a:off x="9127524" y="2504569"/>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6CB3A3B0-8AA4-E435-5E40-352D73B82D46}"/>
              </a:ext>
            </a:extLst>
          </p:cNvPr>
          <p:cNvSpPr txBox="1"/>
          <p:nvPr/>
        </p:nvSpPr>
        <p:spPr>
          <a:xfrm>
            <a:off x="3378402" y="2149391"/>
            <a:ext cx="425116" cy="369332"/>
          </a:xfrm>
          <a:prstGeom prst="rect">
            <a:avLst/>
          </a:prstGeom>
          <a:noFill/>
        </p:spPr>
        <p:txBody>
          <a:bodyPr wrap="none" rtlCol="0">
            <a:spAutoFit/>
          </a:bodyPr>
          <a:lstStyle/>
          <a:p>
            <a:pPr algn="l"/>
            <a:r>
              <a:rPr kumimoji="1" lang="en-US" altLang="zh-CN" b="1" dirty="0">
                <a:solidFill>
                  <a:srgbClr val="92D050"/>
                </a:solidFill>
                <a:latin typeface="+mn-ea"/>
                <a:cs typeface="OPPOSans R" panose="00020600040101010101" pitchFamily="18" charset="-122"/>
              </a:rPr>
              <a:t>1X</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0" name="文本框 39">
            <a:extLst>
              <a:ext uri="{FF2B5EF4-FFF2-40B4-BE49-F238E27FC236}">
                <a16:creationId xmlns:a16="http://schemas.microsoft.com/office/drawing/2014/main" id="{7E34F9A3-F828-4812-99F2-73F4B09813E6}"/>
              </a:ext>
            </a:extLst>
          </p:cNvPr>
          <p:cNvSpPr txBox="1"/>
          <p:nvPr/>
        </p:nvSpPr>
        <p:spPr>
          <a:xfrm>
            <a:off x="6414519" y="2149391"/>
            <a:ext cx="425116" cy="369332"/>
          </a:xfrm>
          <a:prstGeom prst="rect">
            <a:avLst/>
          </a:prstGeom>
          <a:noFill/>
        </p:spPr>
        <p:txBody>
          <a:bodyPr wrap="none" rtlCol="0">
            <a:spAutoFit/>
          </a:bodyPr>
          <a:lstStyle/>
          <a:p>
            <a:pPr algn="l"/>
            <a:r>
              <a:rPr kumimoji="1" lang="en-US" altLang="zh-CN" b="1" dirty="0">
                <a:solidFill>
                  <a:srgbClr val="FFC000"/>
                </a:solidFill>
                <a:latin typeface="+mn-ea"/>
                <a:cs typeface="OPPOSans R" panose="00020600040101010101" pitchFamily="18" charset="-122"/>
              </a:rPr>
              <a:t>1Y</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1" name="文本框 40">
            <a:extLst>
              <a:ext uri="{FF2B5EF4-FFF2-40B4-BE49-F238E27FC236}">
                <a16:creationId xmlns:a16="http://schemas.microsoft.com/office/drawing/2014/main" id="{D2277307-D2D0-E14C-1D9B-3ACB7B7835AF}"/>
              </a:ext>
            </a:extLst>
          </p:cNvPr>
          <p:cNvSpPr txBox="1"/>
          <p:nvPr/>
        </p:nvSpPr>
        <p:spPr>
          <a:xfrm>
            <a:off x="9410625" y="2149391"/>
            <a:ext cx="425116" cy="369332"/>
          </a:xfrm>
          <a:prstGeom prst="rect">
            <a:avLst/>
          </a:prstGeom>
          <a:noFill/>
        </p:spPr>
        <p:txBody>
          <a:bodyPr wrap="none" rtlCol="0">
            <a:spAutoFit/>
          </a:bodyPr>
          <a:lstStyle/>
          <a:p>
            <a:pPr algn="l"/>
            <a:r>
              <a:rPr kumimoji="1" lang="en-US" altLang="zh-CN" b="1" dirty="0">
                <a:solidFill>
                  <a:srgbClr val="C00000"/>
                </a:solidFill>
                <a:latin typeface="+mn-ea"/>
                <a:cs typeface="OPPOSans R" panose="00020600040101010101" pitchFamily="18" charset="-122"/>
              </a:rPr>
              <a:t>1Z</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文本框 1">
            <a:extLst>
              <a:ext uri="{FF2B5EF4-FFF2-40B4-BE49-F238E27FC236}">
                <a16:creationId xmlns:a16="http://schemas.microsoft.com/office/drawing/2014/main" id="{C53B05FA-4DD4-4045-B061-2AC4F403049A}"/>
              </a:ext>
            </a:extLst>
          </p:cNvPr>
          <p:cNvSpPr txBox="1"/>
          <p:nvPr/>
        </p:nvSpPr>
        <p:spPr>
          <a:xfrm>
            <a:off x="2967101" y="3347933"/>
            <a:ext cx="6894836" cy="1631216"/>
          </a:xfrm>
          <a:prstGeom prst="rect">
            <a:avLst/>
          </a:prstGeom>
          <a:noFill/>
        </p:spPr>
        <p:txBody>
          <a:bodyPr wrap="none" rtlCol="0">
            <a:spAutoFit/>
          </a:bodyPr>
          <a:lstStyle/>
          <a:p>
            <a:pPr algn="ctr"/>
            <a:r>
              <a:rPr kumimoji="1" lang="en-US" altLang="zh-CN" sz="2000" b="1" dirty="0">
                <a:solidFill>
                  <a:srgbClr val="92D050"/>
                </a:solidFill>
                <a:ea typeface="OPPOSans R" panose="00020600040101010101" pitchFamily="18" charset="-122"/>
                <a:cs typeface="OPPOSans R" panose="00020600040101010101" pitchFamily="18" charset="-122"/>
              </a:rPr>
              <a:t>X - Ethereum 2.0 (BLS signatures)</a:t>
            </a:r>
          </a:p>
          <a:p>
            <a:pPr algn="ctr"/>
            <a:endParaRPr kumimoji="1" lang="en-US" altLang="zh-CN" sz="2000" b="1" dirty="0">
              <a:solidFill>
                <a:srgbClr val="92D050"/>
              </a:solidFill>
              <a:ea typeface="OPPOSans R" panose="00020600040101010101" pitchFamily="18" charset="-122"/>
              <a:cs typeface="OPPOSans R" panose="00020600040101010101" pitchFamily="18" charset="-122"/>
            </a:endParaRPr>
          </a:p>
          <a:p>
            <a:pPr algn="ctr"/>
            <a:r>
              <a:rPr kumimoji="1" lang="en-US" altLang="zh-CN" sz="2000" b="1" dirty="0">
                <a:solidFill>
                  <a:srgbClr val="FFC000"/>
                </a:solidFill>
                <a:ea typeface="OPPOSans R" panose="00020600040101010101" pitchFamily="18" charset="-122"/>
                <a:cs typeface="OPPOSans R" panose="00020600040101010101" pitchFamily="18" charset="-122"/>
              </a:rPr>
              <a:t>Y - PQ secure coin (Post Quantum secure signatures)</a:t>
            </a:r>
          </a:p>
          <a:p>
            <a:pPr algn="ctr"/>
            <a:endParaRPr kumimoji="1" lang="en-US" altLang="zh-CN" sz="2000" b="1" dirty="0">
              <a:solidFill>
                <a:srgbClr val="122E66"/>
              </a:solidFill>
              <a:ea typeface="OPPOSans R" panose="00020600040101010101" pitchFamily="18" charset="-122"/>
              <a:cs typeface="OPPOSans R" panose="00020600040101010101" pitchFamily="18" charset="-122"/>
            </a:endParaRPr>
          </a:p>
          <a:p>
            <a:pPr algn="ctr"/>
            <a:r>
              <a:rPr kumimoji="1" lang="en-US" altLang="zh-CN" sz="2000" b="1" dirty="0">
                <a:solidFill>
                  <a:srgbClr val="C00000"/>
                </a:solidFill>
                <a:ea typeface="OPPOSans R" panose="00020600040101010101" pitchFamily="18" charset="-122"/>
                <a:cs typeface="OPPOSans R" panose="00020600040101010101" pitchFamily="18" charset="-122"/>
              </a:rPr>
              <a:t>Z - Fast payment coin (Hash based signatures)</a:t>
            </a:r>
            <a:endParaRPr kumimoji="1" lang="zh-CN" altLang="en-US" sz="2000" b="1" dirty="0">
              <a:solidFill>
                <a:srgbClr val="C00000"/>
              </a:solidFill>
              <a:ea typeface="OPPOSans R" panose="00020600040101010101" pitchFamily="18" charset="-122"/>
              <a:cs typeface="OPPOSans R" panose="00020600040101010101" pitchFamily="18" charset="-122"/>
            </a:endParaRPr>
          </a:p>
        </p:txBody>
      </p:sp>
      <p:sp>
        <p:nvSpPr>
          <p:cNvPr id="42" name="文本框 41">
            <a:extLst>
              <a:ext uri="{FF2B5EF4-FFF2-40B4-BE49-F238E27FC236}">
                <a16:creationId xmlns:a16="http://schemas.microsoft.com/office/drawing/2014/main" id="{35DCC6F8-FAAF-FC2C-EB18-68B81012CF62}"/>
              </a:ext>
            </a:extLst>
          </p:cNvPr>
          <p:cNvSpPr txBox="1"/>
          <p:nvPr/>
        </p:nvSpPr>
        <p:spPr>
          <a:xfrm>
            <a:off x="2442203" y="5509759"/>
            <a:ext cx="8294258" cy="707886"/>
          </a:xfrm>
          <a:prstGeom prst="rect">
            <a:avLst/>
          </a:prstGeom>
          <a:noFill/>
        </p:spPr>
        <p:txBody>
          <a:bodyPr wrap="none" rtlCol="0">
            <a:spAutoFit/>
          </a:bodyPr>
          <a:lstStyle/>
          <a:p>
            <a:pPr algn="ctr"/>
            <a:r>
              <a:rPr kumimoji="1" lang="zh-CN" altLang="en-US" sz="2000" b="1" dirty="0">
                <a:solidFill>
                  <a:srgbClr val="122E66"/>
                </a:solidFill>
                <a:latin typeface="SimSun" panose="02010600030101010101" pitchFamily="2" charset="-122"/>
                <a:ea typeface="SimSun" panose="02010600030101010101" pitchFamily="2" charset="-122"/>
                <a:cs typeface="OPPOSans R" panose="00020600040101010101" pitchFamily="18" charset="-122"/>
              </a:rPr>
              <a:t>开发新的货币时不必担心仅仅为了支持跨货币支付</a:t>
            </a:r>
            <a:r>
              <a:rPr kumimoji="1" lang="en-US" altLang="zh-CN" sz="2000" b="1" dirty="0">
                <a:solidFill>
                  <a:srgbClr val="122E66"/>
                </a:solidFill>
                <a:latin typeface="SimSun" panose="02010600030101010101" pitchFamily="2" charset="-122"/>
                <a:ea typeface="SimSun" panose="02010600030101010101" pitchFamily="2" charset="-122"/>
                <a:cs typeface="OPPOSans R" panose="00020600040101010101" pitchFamily="18" charset="-122"/>
              </a:rPr>
              <a:t>/PCN</a:t>
            </a:r>
            <a:r>
              <a:rPr kumimoji="1" lang="zh-CN" altLang="en-US" sz="2000" b="1" dirty="0">
                <a:solidFill>
                  <a:srgbClr val="122E66"/>
                </a:solidFill>
                <a:latin typeface="SimSun" panose="02010600030101010101" pitchFamily="2" charset="-122"/>
                <a:ea typeface="SimSun" panose="02010600030101010101" pitchFamily="2" charset="-122"/>
                <a:cs typeface="OPPOSans R" panose="00020600040101010101" pitchFamily="18" charset="-122"/>
              </a:rPr>
              <a:t>而包含特殊脚本</a:t>
            </a:r>
          </a:p>
          <a:p>
            <a:pPr algn="ctr"/>
            <a:r>
              <a:rPr kumimoji="1" lang="en-US" altLang="zh-CN" sz="2000" b="1" dirty="0">
                <a:solidFill>
                  <a:srgbClr val="122E66"/>
                </a:solidFill>
                <a:latin typeface="SimSun" panose="02010600030101010101" pitchFamily="2" charset="-122"/>
                <a:ea typeface="SimSun" panose="02010600030101010101" pitchFamily="2" charset="-122"/>
                <a:cs typeface="OPPOSans R" panose="00020600040101010101" pitchFamily="18" charset="-122"/>
              </a:rPr>
              <a:t>PCN </a:t>
            </a:r>
            <a:r>
              <a:rPr kumimoji="1" lang="zh-CN" altLang="en-US" sz="2000" b="1" dirty="0">
                <a:solidFill>
                  <a:srgbClr val="122E66"/>
                </a:solidFill>
                <a:latin typeface="SimSun" panose="02010600030101010101" pitchFamily="2" charset="-122"/>
                <a:ea typeface="SimSun" panose="02010600030101010101" pitchFamily="2" charset="-122"/>
                <a:cs typeface="OPPOSans R" panose="00020600040101010101" pitchFamily="18" charset="-122"/>
              </a:rPr>
              <a:t>协议将解决这一问题</a:t>
            </a:r>
          </a:p>
        </p:txBody>
      </p:sp>
    </p:spTree>
    <p:extLst>
      <p:ext uri="{BB962C8B-B14F-4D97-AF65-F5344CB8AC3E}">
        <p14:creationId xmlns:p14="http://schemas.microsoft.com/office/powerpoint/2010/main" val="1936096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PCN-all</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signatures</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64C7482-0012-E780-F168-22FB72AE92E0}"/>
              </a:ext>
            </a:extLst>
          </p:cNvPr>
          <p:cNvGrpSpPr/>
          <p:nvPr/>
        </p:nvGrpSpPr>
        <p:grpSpPr>
          <a:xfrm>
            <a:off x="1854993" y="1467575"/>
            <a:ext cx="914400" cy="1670073"/>
            <a:chOff x="1854993" y="1529130"/>
            <a:chExt cx="914400" cy="1670073"/>
          </a:xfrm>
        </p:grpSpPr>
        <p:grpSp>
          <p:nvGrpSpPr>
            <p:cNvPr id="7" name="组合 6">
              <a:extLst>
                <a:ext uri="{FF2B5EF4-FFF2-40B4-BE49-F238E27FC236}">
                  <a16:creationId xmlns:a16="http://schemas.microsoft.com/office/drawing/2014/main" id="{34CDC2C3-857D-11F0-DE99-FA3F03E2615D}"/>
                </a:ext>
              </a:extLst>
            </p:cNvPr>
            <p:cNvGrpSpPr/>
            <p:nvPr/>
          </p:nvGrpSpPr>
          <p:grpSpPr>
            <a:xfrm>
              <a:off x="1854993" y="1855769"/>
              <a:ext cx="914400" cy="1343434"/>
              <a:chOff x="2590534" y="2001681"/>
              <a:chExt cx="914400" cy="1343434"/>
            </a:xfrm>
          </p:grpSpPr>
          <p:pic>
            <p:nvPicPr>
              <p:cNvPr id="9" name="图形 8" descr="用户 纯色填充">
                <a:extLst>
                  <a:ext uri="{FF2B5EF4-FFF2-40B4-BE49-F238E27FC236}">
                    <a16:creationId xmlns:a16="http://schemas.microsoft.com/office/drawing/2014/main" id="{0153E89F-B577-FD34-948D-A1858809DC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0" name="文本框 9">
                <a:extLst>
                  <a:ext uri="{FF2B5EF4-FFF2-40B4-BE49-F238E27FC236}">
                    <a16:creationId xmlns:a16="http://schemas.microsoft.com/office/drawing/2014/main" id="{AA56EF77-9D47-5A0A-82A3-D4F93F7DB1C8}"/>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8" name="文本框 7">
              <a:extLst>
                <a:ext uri="{FF2B5EF4-FFF2-40B4-BE49-F238E27FC236}">
                  <a16:creationId xmlns:a16="http://schemas.microsoft.com/office/drawing/2014/main" id="{6F182FCF-B28A-9DFB-CDBB-2810ED1DF13B}"/>
                </a:ext>
              </a:extLst>
            </p:cNvPr>
            <p:cNvSpPr txBox="1"/>
            <p:nvPr/>
          </p:nvSpPr>
          <p:spPr>
            <a:xfrm>
              <a:off x="1906928" y="1529130"/>
              <a:ext cx="819455" cy="338554"/>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我有</a:t>
              </a:r>
              <a:r>
                <a:rPr kumimoji="1" lang="en-US" altLang="zh-CN" sz="1600" b="1" dirty="0">
                  <a:solidFill>
                    <a:srgbClr val="92D050"/>
                  </a:solidFill>
                  <a:latin typeface="+mn-ea"/>
                  <a:cs typeface="OPPOSans R" panose="00020600040101010101" pitchFamily="18" charset="-122"/>
                </a:rPr>
                <a:t>1X</a:t>
              </a:r>
              <a:endParaRPr kumimoji="1" lang="zh-CN" altLang="en-US" sz="1600" b="1" dirty="0">
                <a:solidFill>
                  <a:srgbClr val="92D050"/>
                </a:solidFill>
                <a:latin typeface="+mn-ea"/>
                <a:cs typeface="OPPOSans R" panose="00020600040101010101" pitchFamily="18" charset="-122"/>
              </a:endParaRPr>
            </a:p>
          </p:txBody>
        </p:sp>
      </p:grpSp>
      <p:grpSp>
        <p:nvGrpSpPr>
          <p:cNvPr id="11" name="组合 10">
            <a:extLst>
              <a:ext uri="{FF2B5EF4-FFF2-40B4-BE49-F238E27FC236}">
                <a16:creationId xmlns:a16="http://schemas.microsoft.com/office/drawing/2014/main" id="{1C185254-C16A-90AD-F275-E5F595A315E9}"/>
              </a:ext>
            </a:extLst>
          </p:cNvPr>
          <p:cNvGrpSpPr/>
          <p:nvPr/>
        </p:nvGrpSpPr>
        <p:grpSpPr>
          <a:xfrm>
            <a:off x="4796851" y="1348241"/>
            <a:ext cx="914400" cy="1850962"/>
            <a:chOff x="4923886" y="1348241"/>
            <a:chExt cx="914400" cy="1850962"/>
          </a:xfrm>
        </p:grpSpPr>
        <p:grpSp>
          <p:nvGrpSpPr>
            <p:cNvPr id="12" name="组合 11">
              <a:extLst>
                <a:ext uri="{FF2B5EF4-FFF2-40B4-BE49-F238E27FC236}">
                  <a16:creationId xmlns:a16="http://schemas.microsoft.com/office/drawing/2014/main" id="{093CF0C8-3180-952E-4581-CC1D6A013D1F}"/>
                </a:ext>
              </a:extLst>
            </p:cNvPr>
            <p:cNvGrpSpPr/>
            <p:nvPr/>
          </p:nvGrpSpPr>
          <p:grpSpPr>
            <a:xfrm>
              <a:off x="4923886" y="1855769"/>
              <a:ext cx="914400" cy="1343434"/>
              <a:chOff x="2590534" y="2001681"/>
              <a:chExt cx="914400" cy="1343434"/>
            </a:xfrm>
          </p:grpSpPr>
          <p:pic>
            <p:nvPicPr>
              <p:cNvPr id="15" name="图形 14" descr="用户 纯色填充">
                <a:extLst>
                  <a:ext uri="{FF2B5EF4-FFF2-40B4-BE49-F238E27FC236}">
                    <a16:creationId xmlns:a16="http://schemas.microsoft.com/office/drawing/2014/main" id="{AB92594B-CC46-B765-2F8A-F7D43A2CFC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6" name="文本框 15">
                <a:extLst>
                  <a:ext uri="{FF2B5EF4-FFF2-40B4-BE49-F238E27FC236}">
                    <a16:creationId xmlns:a16="http://schemas.microsoft.com/office/drawing/2014/main" id="{C590E1F0-0CEB-1C97-B329-4218A632AEA8}"/>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13" name="文本框 12">
              <a:extLst>
                <a:ext uri="{FF2B5EF4-FFF2-40B4-BE49-F238E27FC236}">
                  <a16:creationId xmlns:a16="http://schemas.microsoft.com/office/drawing/2014/main" id="{5A99A56C-431F-6077-82F4-DC2749EEA450}"/>
                </a:ext>
              </a:extLst>
            </p:cNvPr>
            <p:cNvSpPr txBox="1"/>
            <p:nvPr/>
          </p:nvSpPr>
          <p:spPr>
            <a:xfrm>
              <a:off x="4971358" y="1348241"/>
              <a:ext cx="819455" cy="584775"/>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92D050"/>
                  </a:solidFill>
                  <a:latin typeface="+mn-ea"/>
                  <a:cs typeface="OPPOSans R" panose="00020600040101010101" pitchFamily="18" charset="-122"/>
                </a:rPr>
                <a:t>1X</a:t>
              </a:r>
            </a:p>
            <a:p>
              <a:pPr algn="l"/>
              <a:r>
                <a:rPr kumimoji="1" lang="zh-CN" altLang="en-US" sz="1600" b="1" dirty="0">
                  <a:latin typeface="+mn-ea"/>
                  <a:cs typeface="OPPOSans R" panose="00020600040101010101" pitchFamily="18" charset="-122"/>
                </a:rPr>
                <a:t>我有</a:t>
              </a:r>
              <a:r>
                <a:rPr kumimoji="1" lang="en-US" altLang="zh-CN" sz="1600" b="1" dirty="0">
                  <a:solidFill>
                    <a:srgbClr val="FFC000"/>
                  </a:solidFill>
                  <a:latin typeface="+mn-ea"/>
                  <a:cs typeface="OPPOSans R" panose="00020600040101010101" pitchFamily="18" charset="-122"/>
                </a:rPr>
                <a:t>1Y</a:t>
              </a:r>
              <a:endParaRPr kumimoji="1" lang="zh-CN" altLang="en-US" sz="1600" b="1" dirty="0">
                <a:solidFill>
                  <a:srgbClr val="FFC000"/>
                </a:solidFill>
                <a:latin typeface="+mn-ea"/>
                <a:cs typeface="OPPOSans R" panose="00020600040101010101" pitchFamily="18" charset="-122"/>
              </a:endParaRPr>
            </a:p>
          </p:txBody>
        </p:sp>
      </p:grpSp>
      <p:grpSp>
        <p:nvGrpSpPr>
          <p:cNvPr id="18" name="组合 17">
            <a:extLst>
              <a:ext uri="{FF2B5EF4-FFF2-40B4-BE49-F238E27FC236}">
                <a16:creationId xmlns:a16="http://schemas.microsoft.com/office/drawing/2014/main" id="{2BB2E43C-F9DE-87F8-8D71-964D4260D035}"/>
              </a:ext>
            </a:extLst>
          </p:cNvPr>
          <p:cNvGrpSpPr/>
          <p:nvPr/>
        </p:nvGrpSpPr>
        <p:grpSpPr>
          <a:xfrm>
            <a:off x="7749642" y="1365726"/>
            <a:ext cx="914400" cy="1833477"/>
            <a:chOff x="7962907" y="1365726"/>
            <a:chExt cx="914400" cy="1833477"/>
          </a:xfrm>
        </p:grpSpPr>
        <p:grpSp>
          <p:nvGrpSpPr>
            <p:cNvPr id="19" name="组合 18">
              <a:extLst>
                <a:ext uri="{FF2B5EF4-FFF2-40B4-BE49-F238E27FC236}">
                  <a16:creationId xmlns:a16="http://schemas.microsoft.com/office/drawing/2014/main" id="{0DEEEAF8-7048-ED8B-2431-416FFC4A40A9}"/>
                </a:ext>
              </a:extLst>
            </p:cNvPr>
            <p:cNvGrpSpPr/>
            <p:nvPr/>
          </p:nvGrpSpPr>
          <p:grpSpPr>
            <a:xfrm>
              <a:off x="7962907" y="1855769"/>
              <a:ext cx="914400" cy="1343434"/>
              <a:chOff x="2590534" y="2001681"/>
              <a:chExt cx="914400" cy="1343434"/>
            </a:xfrm>
          </p:grpSpPr>
          <p:pic>
            <p:nvPicPr>
              <p:cNvPr id="21" name="图形 20" descr="用户 纯色填充">
                <a:extLst>
                  <a:ext uri="{FF2B5EF4-FFF2-40B4-BE49-F238E27FC236}">
                    <a16:creationId xmlns:a16="http://schemas.microsoft.com/office/drawing/2014/main" id="{ACCD3B0C-DFB5-80A4-3A31-20D2D7127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22" name="文本框 21">
                <a:extLst>
                  <a:ext uri="{FF2B5EF4-FFF2-40B4-BE49-F238E27FC236}">
                    <a16:creationId xmlns:a16="http://schemas.microsoft.com/office/drawing/2014/main" id="{B0318F78-15D4-6079-C282-9D7430C7C128}"/>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20" name="文本框 19">
              <a:extLst>
                <a:ext uri="{FF2B5EF4-FFF2-40B4-BE49-F238E27FC236}">
                  <a16:creationId xmlns:a16="http://schemas.microsoft.com/office/drawing/2014/main" id="{6BBC8A3C-540E-12C7-5A79-EA488A345561}"/>
                </a:ext>
              </a:extLst>
            </p:cNvPr>
            <p:cNvSpPr txBox="1"/>
            <p:nvPr/>
          </p:nvSpPr>
          <p:spPr>
            <a:xfrm>
              <a:off x="8010379" y="1365726"/>
              <a:ext cx="819455" cy="584775"/>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FFC000"/>
                  </a:solidFill>
                  <a:latin typeface="+mn-ea"/>
                  <a:cs typeface="OPPOSans R" panose="00020600040101010101" pitchFamily="18" charset="-122"/>
                </a:rPr>
                <a:t>1Y</a:t>
              </a:r>
            </a:p>
            <a:p>
              <a:pPr algn="l"/>
              <a:r>
                <a:rPr kumimoji="1" lang="zh-CN" altLang="en-US" sz="1600" b="1" dirty="0">
                  <a:latin typeface="+mn-ea"/>
                  <a:cs typeface="OPPOSans R" panose="00020600040101010101" pitchFamily="18" charset="-122"/>
                </a:rPr>
                <a:t>我有</a:t>
              </a:r>
              <a:r>
                <a:rPr kumimoji="1" lang="en-US" altLang="zh-CN" sz="1600" b="1" dirty="0">
                  <a:solidFill>
                    <a:srgbClr val="C00000"/>
                  </a:solidFill>
                  <a:latin typeface="+mn-ea"/>
                  <a:cs typeface="OPPOSans R" panose="00020600040101010101" pitchFamily="18" charset="-122"/>
                </a:rPr>
                <a:t>1Z</a:t>
              </a:r>
              <a:endParaRPr kumimoji="1" lang="zh-CN" altLang="en-US" sz="1600" b="1" dirty="0">
                <a:solidFill>
                  <a:srgbClr val="C00000"/>
                </a:solidFill>
                <a:latin typeface="+mn-ea"/>
                <a:cs typeface="OPPOSans R" panose="00020600040101010101" pitchFamily="18" charset="-122"/>
              </a:endParaRPr>
            </a:p>
          </p:txBody>
        </p:sp>
      </p:grpSp>
      <p:grpSp>
        <p:nvGrpSpPr>
          <p:cNvPr id="24" name="组合 23">
            <a:extLst>
              <a:ext uri="{FF2B5EF4-FFF2-40B4-BE49-F238E27FC236}">
                <a16:creationId xmlns:a16="http://schemas.microsoft.com/office/drawing/2014/main" id="{BEC83E25-7454-30FC-CB19-3B40AEE23F56}"/>
              </a:ext>
            </a:extLst>
          </p:cNvPr>
          <p:cNvGrpSpPr/>
          <p:nvPr/>
        </p:nvGrpSpPr>
        <p:grpSpPr>
          <a:xfrm>
            <a:off x="10713364" y="1495008"/>
            <a:ext cx="914400" cy="1642640"/>
            <a:chOff x="10713364" y="1556563"/>
            <a:chExt cx="914400" cy="1642640"/>
          </a:xfrm>
        </p:grpSpPr>
        <p:grpSp>
          <p:nvGrpSpPr>
            <p:cNvPr id="25" name="组合 24">
              <a:extLst>
                <a:ext uri="{FF2B5EF4-FFF2-40B4-BE49-F238E27FC236}">
                  <a16:creationId xmlns:a16="http://schemas.microsoft.com/office/drawing/2014/main" id="{98B8ABBF-98ED-ABFA-6A4C-6396E927E7DD}"/>
                </a:ext>
              </a:extLst>
            </p:cNvPr>
            <p:cNvGrpSpPr/>
            <p:nvPr/>
          </p:nvGrpSpPr>
          <p:grpSpPr>
            <a:xfrm>
              <a:off x="10713364" y="1855769"/>
              <a:ext cx="914400" cy="1343434"/>
              <a:chOff x="3658218" y="2001681"/>
              <a:chExt cx="914400" cy="1343434"/>
            </a:xfrm>
          </p:grpSpPr>
          <p:pic>
            <p:nvPicPr>
              <p:cNvPr id="29" name="图形 28" descr="用户 纯色填充">
                <a:extLst>
                  <a:ext uri="{FF2B5EF4-FFF2-40B4-BE49-F238E27FC236}">
                    <a16:creationId xmlns:a16="http://schemas.microsoft.com/office/drawing/2014/main" id="{4E265B47-5323-0676-74B2-836D01ED2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30" name="文本框 29">
                <a:extLst>
                  <a:ext uri="{FF2B5EF4-FFF2-40B4-BE49-F238E27FC236}">
                    <a16:creationId xmlns:a16="http://schemas.microsoft.com/office/drawing/2014/main" id="{39C590DE-96E4-EBEC-754C-185B685E67B6}"/>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26" name="文本框 25">
              <a:extLst>
                <a:ext uri="{FF2B5EF4-FFF2-40B4-BE49-F238E27FC236}">
                  <a16:creationId xmlns:a16="http://schemas.microsoft.com/office/drawing/2014/main" id="{974D8883-270D-D14D-A98D-6DDC5C02E6B6}"/>
                </a:ext>
              </a:extLst>
            </p:cNvPr>
            <p:cNvSpPr txBox="1"/>
            <p:nvPr/>
          </p:nvSpPr>
          <p:spPr>
            <a:xfrm>
              <a:off x="10760835" y="1556563"/>
              <a:ext cx="819455" cy="338554"/>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C00000"/>
                  </a:solidFill>
                  <a:latin typeface="+mn-ea"/>
                  <a:cs typeface="OPPOSans R" panose="00020600040101010101" pitchFamily="18" charset="-122"/>
                </a:rPr>
                <a:t>1Z</a:t>
              </a:r>
              <a:endParaRPr kumimoji="1" lang="zh-CN" altLang="en-US" sz="1600" b="1" dirty="0">
                <a:solidFill>
                  <a:srgbClr val="C00000"/>
                </a:solidFill>
                <a:latin typeface="+mn-ea"/>
                <a:cs typeface="OPPOSans R" panose="00020600040101010101" pitchFamily="18" charset="-122"/>
              </a:endParaRPr>
            </a:p>
          </p:txBody>
        </p:sp>
      </p:grpSp>
      <p:cxnSp>
        <p:nvCxnSpPr>
          <p:cNvPr id="38" name="直线箭头连接符 37">
            <a:extLst>
              <a:ext uri="{FF2B5EF4-FFF2-40B4-BE49-F238E27FC236}">
                <a16:creationId xmlns:a16="http://schemas.microsoft.com/office/drawing/2014/main" id="{645EE3A9-BF45-1183-C4F8-F402552D108F}"/>
              </a:ext>
            </a:extLst>
          </p:cNvPr>
          <p:cNvCxnSpPr/>
          <p:nvPr/>
        </p:nvCxnSpPr>
        <p:spPr>
          <a:xfrm>
            <a:off x="3126259" y="2504569"/>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CC7E5292-F039-5930-D123-D9FDB27C5AFF}"/>
              </a:ext>
            </a:extLst>
          </p:cNvPr>
          <p:cNvCxnSpPr/>
          <p:nvPr/>
        </p:nvCxnSpPr>
        <p:spPr>
          <a:xfrm>
            <a:off x="6182497" y="2504569"/>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8C7B22A3-F8D1-1495-24D4-25AC836E8FD2}"/>
              </a:ext>
            </a:extLst>
          </p:cNvPr>
          <p:cNvCxnSpPr/>
          <p:nvPr/>
        </p:nvCxnSpPr>
        <p:spPr>
          <a:xfrm>
            <a:off x="9127524" y="2504569"/>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20E63D8A-3CC3-0738-91E8-1EF9FAD6DD16}"/>
              </a:ext>
            </a:extLst>
          </p:cNvPr>
          <p:cNvSpPr txBox="1"/>
          <p:nvPr/>
        </p:nvSpPr>
        <p:spPr>
          <a:xfrm>
            <a:off x="3378402" y="2149391"/>
            <a:ext cx="425116" cy="369332"/>
          </a:xfrm>
          <a:prstGeom prst="rect">
            <a:avLst/>
          </a:prstGeom>
          <a:noFill/>
        </p:spPr>
        <p:txBody>
          <a:bodyPr wrap="none" rtlCol="0">
            <a:spAutoFit/>
          </a:bodyPr>
          <a:lstStyle/>
          <a:p>
            <a:pPr algn="l"/>
            <a:r>
              <a:rPr kumimoji="1" lang="en-US" altLang="zh-CN" b="1" dirty="0">
                <a:solidFill>
                  <a:srgbClr val="92D050"/>
                </a:solidFill>
                <a:latin typeface="+mn-ea"/>
                <a:cs typeface="OPPOSans R" panose="00020600040101010101" pitchFamily="18" charset="-122"/>
              </a:rPr>
              <a:t>1X</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2" name="文本框 41">
            <a:extLst>
              <a:ext uri="{FF2B5EF4-FFF2-40B4-BE49-F238E27FC236}">
                <a16:creationId xmlns:a16="http://schemas.microsoft.com/office/drawing/2014/main" id="{0F317E7A-8F5E-1024-5EBC-23EB24E2B138}"/>
              </a:ext>
            </a:extLst>
          </p:cNvPr>
          <p:cNvSpPr txBox="1"/>
          <p:nvPr/>
        </p:nvSpPr>
        <p:spPr>
          <a:xfrm>
            <a:off x="6414519" y="2149391"/>
            <a:ext cx="425116" cy="369332"/>
          </a:xfrm>
          <a:prstGeom prst="rect">
            <a:avLst/>
          </a:prstGeom>
          <a:noFill/>
        </p:spPr>
        <p:txBody>
          <a:bodyPr wrap="none" rtlCol="0">
            <a:spAutoFit/>
          </a:bodyPr>
          <a:lstStyle/>
          <a:p>
            <a:pPr algn="l"/>
            <a:r>
              <a:rPr kumimoji="1" lang="en-US" altLang="zh-CN" b="1" dirty="0">
                <a:solidFill>
                  <a:srgbClr val="FFC000"/>
                </a:solidFill>
                <a:latin typeface="+mn-ea"/>
                <a:cs typeface="OPPOSans R" panose="00020600040101010101" pitchFamily="18" charset="-122"/>
              </a:rPr>
              <a:t>1Y</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3" name="文本框 42">
            <a:extLst>
              <a:ext uri="{FF2B5EF4-FFF2-40B4-BE49-F238E27FC236}">
                <a16:creationId xmlns:a16="http://schemas.microsoft.com/office/drawing/2014/main" id="{9CEADD4F-9DB3-0DC7-1AB4-6DFDE324D5AB}"/>
              </a:ext>
            </a:extLst>
          </p:cNvPr>
          <p:cNvSpPr txBox="1"/>
          <p:nvPr/>
        </p:nvSpPr>
        <p:spPr>
          <a:xfrm>
            <a:off x="9410625" y="2149391"/>
            <a:ext cx="425116" cy="369332"/>
          </a:xfrm>
          <a:prstGeom prst="rect">
            <a:avLst/>
          </a:prstGeom>
          <a:noFill/>
        </p:spPr>
        <p:txBody>
          <a:bodyPr wrap="none" rtlCol="0">
            <a:spAutoFit/>
          </a:bodyPr>
          <a:lstStyle/>
          <a:p>
            <a:pPr algn="l"/>
            <a:r>
              <a:rPr kumimoji="1" lang="en-US" altLang="zh-CN" b="1" dirty="0">
                <a:solidFill>
                  <a:srgbClr val="C00000"/>
                </a:solidFill>
                <a:latin typeface="+mn-ea"/>
                <a:cs typeface="OPPOSans R" panose="00020600040101010101" pitchFamily="18" charset="-122"/>
              </a:rPr>
              <a:t>1Z</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0" name="文本框 79">
            <a:extLst>
              <a:ext uri="{FF2B5EF4-FFF2-40B4-BE49-F238E27FC236}">
                <a16:creationId xmlns:a16="http://schemas.microsoft.com/office/drawing/2014/main" id="{7536AF51-B89E-833E-4B79-36E98D34D2E1}"/>
              </a:ext>
            </a:extLst>
          </p:cNvPr>
          <p:cNvSpPr txBox="1"/>
          <p:nvPr/>
        </p:nvSpPr>
        <p:spPr>
          <a:xfrm>
            <a:off x="1810981" y="3229286"/>
            <a:ext cx="8946745" cy="1477328"/>
          </a:xfrm>
          <a:prstGeom prst="rect">
            <a:avLst/>
          </a:prstGeom>
          <a:noFill/>
        </p:spPr>
        <p:txBody>
          <a:bodyPr wrap="none" rtlCol="0">
            <a:spAutoFit/>
          </a:bodyPr>
          <a:lstStyle/>
          <a:p>
            <a:pPr algn="l"/>
            <a:r>
              <a:rPr kumimoji="1" lang="en-US" altLang="zh-CN" b="1" dirty="0">
                <a:solidFill>
                  <a:srgbClr val="122E66"/>
                </a:solidFill>
                <a:ea typeface="OPPOSans R" panose="00020600040101010101" pitchFamily="18" charset="-122"/>
                <a:cs typeface="OPPOSans R" panose="00020600040101010101" pitchFamily="18" charset="-122"/>
              </a:rPr>
              <a:t>• Generic blinding-unblinding procedure - Lockable Signatures</a:t>
            </a:r>
          </a:p>
          <a:p>
            <a:pPr algn="l"/>
            <a:r>
              <a:rPr kumimoji="1" lang="en-US" altLang="zh-CN" b="1" dirty="0">
                <a:solidFill>
                  <a:srgbClr val="122E66"/>
                </a:solidFill>
                <a:ea typeface="OPPOSans R" panose="00020600040101010101" pitchFamily="18" charset="-122"/>
                <a:cs typeface="OPPOSans R" panose="00020600040101010101" pitchFamily="18" charset="-122"/>
              </a:rPr>
              <a:t>• Sender (Alice) control unblinding - Local 3-party channel</a:t>
            </a:r>
          </a:p>
          <a:p>
            <a:pPr algn="l"/>
            <a:endParaRPr kumimoji="1" lang="en-US" altLang="zh-CN" b="1" dirty="0">
              <a:solidFill>
                <a:srgbClr val="122E66"/>
              </a:solidFill>
              <a:ea typeface="OPPOSans R" panose="00020600040101010101" pitchFamily="18" charset="-122"/>
              <a:cs typeface="OPPOSans R" panose="00020600040101010101" pitchFamily="18" charset="-122"/>
            </a:endParaRPr>
          </a:p>
          <a:p>
            <a:pPr algn="l"/>
            <a:r>
              <a:rPr kumimoji="1" lang="en-US" altLang="zh-CN" b="1" dirty="0">
                <a:solidFill>
                  <a:srgbClr val="122E66"/>
                </a:solidFill>
                <a:ea typeface="OPPOSans R" panose="00020600040101010101" pitchFamily="18" charset="-122"/>
                <a:cs typeface="OPPOSans R" panose="00020600040101010101" pitchFamily="18" charset="-122"/>
              </a:rPr>
              <a:t>• PCN protocol without special scripts, compatible with ALL signature schemes </a:t>
            </a:r>
          </a:p>
          <a:p>
            <a:pPr algn="l"/>
            <a:r>
              <a:rPr kumimoji="1" lang="en-US" altLang="zh-CN" b="1" dirty="0">
                <a:solidFill>
                  <a:srgbClr val="122E66"/>
                </a:solidFill>
                <a:ea typeface="OPPOSans R" panose="00020600040101010101" pitchFamily="18" charset="-122"/>
                <a:cs typeface="OPPOSans R" panose="00020600040101010101" pitchFamily="18" charset="-122"/>
              </a:rPr>
              <a:t>• Efficient PCN protocol for specific case of BLS signatures</a:t>
            </a:r>
          </a:p>
        </p:txBody>
      </p:sp>
      <p:sp>
        <p:nvSpPr>
          <p:cNvPr id="2" name="文本框 1">
            <a:extLst>
              <a:ext uri="{FF2B5EF4-FFF2-40B4-BE49-F238E27FC236}">
                <a16:creationId xmlns:a16="http://schemas.microsoft.com/office/drawing/2014/main" id="{FD826637-C6E2-9838-4BDC-74A05ED1071F}"/>
              </a:ext>
            </a:extLst>
          </p:cNvPr>
          <p:cNvSpPr txBox="1"/>
          <p:nvPr/>
        </p:nvSpPr>
        <p:spPr>
          <a:xfrm>
            <a:off x="3131637" y="5109649"/>
            <a:ext cx="2239716" cy="400110"/>
          </a:xfrm>
          <a:prstGeom prst="rect">
            <a:avLst/>
          </a:prstGeom>
          <a:noFill/>
        </p:spPr>
        <p:txBody>
          <a:bodyPr wrap="none" rtlCol="0">
            <a:spAutoFit/>
          </a:bodyPr>
          <a:lstStyle/>
          <a:p>
            <a:pPr algn="l"/>
            <a:r>
              <a:rPr kumimoji="1"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Cryptographic layer</a:t>
            </a:r>
            <a:endParaRPr kumimoji="1" lang="zh-CN" altLang="en-US"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4" name="文本框 3">
            <a:extLst>
              <a:ext uri="{FF2B5EF4-FFF2-40B4-BE49-F238E27FC236}">
                <a16:creationId xmlns:a16="http://schemas.microsoft.com/office/drawing/2014/main" id="{5C07409B-B7EA-9A88-2205-4805B72E1D94}"/>
              </a:ext>
            </a:extLst>
          </p:cNvPr>
          <p:cNvSpPr txBox="1"/>
          <p:nvPr/>
        </p:nvSpPr>
        <p:spPr>
          <a:xfrm>
            <a:off x="3131637" y="5649632"/>
            <a:ext cx="2379369" cy="400110"/>
          </a:xfrm>
          <a:prstGeom prst="rect">
            <a:avLst/>
          </a:prstGeom>
          <a:noFill/>
        </p:spPr>
        <p:txBody>
          <a:bodyPr wrap="none" rtlCol="0">
            <a:spAutoFit/>
          </a:bodyPr>
          <a:lstStyle/>
          <a:p>
            <a:pPr algn="l"/>
            <a:r>
              <a:rPr kumimoji="1" lang="en-US" altLang="zh-CN" sz="20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Lockable signatures</a:t>
            </a:r>
            <a:endParaRPr kumimoji="1" lang="zh-CN" altLang="en-US" sz="20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5" name="文本框 4">
            <a:extLst>
              <a:ext uri="{FF2B5EF4-FFF2-40B4-BE49-F238E27FC236}">
                <a16:creationId xmlns:a16="http://schemas.microsoft.com/office/drawing/2014/main" id="{2E0E25C0-2610-F1F3-5AFD-513972616F64}"/>
              </a:ext>
            </a:extLst>
          </p:cNvPr>
          <p:cNvSpPr txBox="1"/>
          <p:nvPr/>
        </p:nvSpPr>
        <p:spPr>
          <a:xfrm>
            <a:off x="7783521" y="5109649"/>
            <a:ext cx="1959767" cy="400110"/>
          </a:xfrm>
          <a:prstGeom prst="rect">
            <a:avLst/>
          </a:prstGeom>
          <a:noFill/>
        </p:spPr>
        <p:txBody>
          <a:bodyPr wrap="none" rtlCol="0">
            <a:spAutoFit/>
          </a:bodyPr>
          <a:lstStyle/>
          <a:p>
            <a:pPr algn="l"/>
            <a:r>
              <a:rPr kumimoji="1"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Transaction layer</a:t>
            </a:r>
            <a:endParaRPr kumimoji="1" lang="zh-CN" altLang="en-US"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32" name="文本框 31">
            <a:extLst>
              <a:ext uri="{FF2B5EF4-FFF2-40B4-BE49-F238E27FC236}">
                <a16:creationId xmlns:a16="http://schemas.microsoft.com/office/drawing/2014/main" id="{22BB7CA6-6669-8942-3DCA-8C60AA223DC4}"/>
              </a:ext>
            </a:extLst>
          </p:cNvPr>
          <p:cNvSpPr txBox="1"/>
          <p:nvPr/>
        </p:nvSpPr>
        <p:spPr>
          <a:xfrm>
            <a:off x="7547366" y="5649632"/>
            <a:ext cx="2590774" cy="400110"/>
          </a:xfrm>
          <a:prstGeom prst="rect">
            <a:avLst/>
          </a:prstGeom>
          <a:noFill/>
        </p:spPr>
        <p:txBody>
          <a:bodyPr wrap="none" rtlCol="0">
            <a:spAutoFit/>
          </a:bodyPr>
          <a:lstStyle/>
          <a:p>
            <a:pPr algn="l"/>
            <a:r>
              <a:rPr kumimoji="1" lang="en-US" altLang="zh-CN" sz="20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Local 3-party channel</a:t>
            </a:r>
            <a:endParaRPr kumimoji="1" lang="zh-CN" altLang="en-US" sz="20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34" name="圆角矩形 33">
            <a:extLst>
              <a:ext uri="{FF2B5EF4-FFF2-40B4-BE49-F238E27FC236}">
                <a16:creationId xmlns:a16="http://schemas.microsoft.com/office/drawing/2014/main" id="{E2B22350-FDB5-B57E-0A7E-BCB2BB518AAE}"/>
              </a:ext>
            </a:extLst>
          </p:cNvPr>
          <p:cNvSpPr/>
          <p:nvPr/>
        </p:nvSpPr>
        <p:spPr>
          <a:xfrm>
            <a:off x="2685682" y="4963832"/>
            <a:ext cx="7710958" cy="1371600"/>
          </a:xfrm>
          <a:prstGeom prst="round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73328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Lockable Signatures</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9F59A83F-B56B-BD63-C7EC-904CF7C3B082}"/>
                  </a:ext>
                </a:extLst>
              </p:cNvPr>
              <p:cNvSpPr txBox="1"/>
              <p:nvPr/>
            </p:nvSpPr>
            <p:spPr>
              <a:xfrm>
                <a:off x="5536242" y="2715824"/>
                <a:ext cx="108985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p:sp>
            <p:nvSpPr>
              <p:cNvPr id="2" name="文本框 1">
                <a:extLst>
                  <a:ext uri="{FF2B5EF4-FFF2-40B4-BE49-F238E27FC236}">
                    <a16:creationId xmlns:a16="http://schemas.microsoft.com/office/drawing/2014/main" id="{9F59A83F-B56B-BD63-C7EC-904CF7C3B082}"/>
                  </a:ext>
                </a:extLst>
              </p:cNvPr>
              <p:cNvSpPr txBox="1">
                <a:spLocks noRot="1" noChangeAspect="1" noMove="1" noResize="1" noEditPoints="1" noAdjustHandles="1" noChangeArrowheads="1" noChangeShapeType="1" noTextEdit="1"/>
              </p:cNvSpPr>
              <p:nvPr/>
            </p:nvSpPr>
            <p:spPr>
              <a:xfrm>
                <a:off x="5536242" y="2715824"/>
                <a:ext cx="1089850" cy="400110"/>
              </a:xfrm>
              <a:prstGeom prst="rect">
                <a:avLst/>
              </a:prstGeom>
              <a:blipFill>
                <a:blip r:embed="rId3"/>
                <a:stretch>
                  <a:fillRect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B4AD8836-E43A-04D3-0BB0-C890051F4ECF}"/>
                  </a:ext>
                </a:extLst>
              </p:cNvPr>
              <p:cNvSpPr txBox="1"/>
              <p:nvPr/>
            </p:nvSpPr>
            <p:spPr>
              <a:xfrm>
                <a:off x="9258069" y="2715824"/>
                <a:ext cx="1089850" cy="41787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p:sp>
            <p:nvSpPr>
              <p:cNvPr id="4" name="文本框 3">
                <a:extLst>
                  <a:ext uri="{FF2B5EF4-FFF2-40B4-BE49-F238E27FC236}">
                    <a16:creationId xmlns:a16="http://schemas.microsoft.com/office/drawing/2014/main" id="{B4AD8836-E43A-04D3-0BB0-C890051F4ECF}"/>
                  </a:ext>
                </a:extLst>
              </p:cNvPr>
              <p:cNvSpPr txBox="1">
                <a:spLocks noRot="1" noChangeAspect="1" noMove="1" noResize="1" noEditPoints="1" noAdjustHandles="1" noChangeArrowheads="1" noChangeShapeType="1" noTextEdit="1"/>
              </p:cNvSpPr>
              <p:nvPr/>
            </p:nvSpPr>
            <p:spPr>
              <a:xfrm>
                <a:off x="9258069" y="2715824"/>
                <a:ext cx="1089850" cy="417871"/>
              </a:xfrm>
              <a:prstGeom prst="rect">
                <a:avLst/>
              </a:prstGeom>
              <a:blipFill>
                <a:blip r:embed="rId4"/>
                <a:stretch>
                  <a:fillRect t="-9091" b="-12121"/>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FC3253B-0383-DD6D-2CA8-241A2F11F4F2}"/>
              </a:ext>
            </a:extLst>
          </p:cNvPr>
          <p:cNvSpPr/>
          <p:nvPr/>
        </p:nvSpPr>
        <p:spPr>
          <a:xfrm>
            <a:off x="7686670" y="2704103"/>
            <a:ext cx="820270" cy="494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lock</a:t>
            </a:r>
            <a:endParaRPr kumimoji="1" lang="zh-CN" altLang="en-US" dirty="0"/>
          </a:p>
        </p:txBody>
      </p:sp>
      <p:pic>
        <p:nvPicPr>
          <p:cNvPr id="45" name="图形 44" descr="解除锁定 纯色填充">
            <a:extLst>
              <a:ext uri="{FF2B5EF4-FFF2-40B4-BE49-F238E27FC236}">
                <a16:creationId xmlns:a16="http://schemas.microsoft.com/office/drawing/2014/main" id="{BCC4436A-F063-F15E-F3AD-2B6B36D610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39605" y="3980041"/>
            <a:ext cx="914400" cy="914400"/>
          </a:xfrm>
          <a:prstGeom prst="rect">
            <a:avLst/>
          </a:prstGeom>
        </p:spPr>
      </p:pic>
      <p:sp>
        <p:nvSpPr>
          <p:cNvPr id="46" name="矩形 45">
            <a:extLst>
              <a:ext uri="{FF2B5EF4-FFF2-40B4-BE49-F238E27FC236}">
                <a16:creationId xmlns:a16="http://schemas.microsoft.com/office/drawing/2014/main" id="{5CBAE07C-4438-30E9-DD32-E9179D78AA49}"/>
              </a:ext>
            </a:extLst>
          </p:cNvPr>
          <p:cNvSpPr/>
          <p:nvPr/>
        </p:nvSpPr>
        <p:spPr>
          <a:xfrm>
            <a:off x="7580227" y="5675960"/>
            <a:ext cx="1033156" cy="494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unlock</a:t>
            </a:r>
            <a:endParaRPr kumimoji="1" lang="zh-CN" altLang="en-US" dirty="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515FC40-E58D-C9E8-19EB-BDA95B933E6B}"/>
                  </a:ext>
                </a:extLst>
              </p:cNvPr>
              <p:cNvSpPr txBox="1"/>
              <p:nvPr/>
            </p:nvSpPr>
            <p:spPr>
              <a:xfrm>
                <a:off x="3598258" y="5701922"/>
                <a:ext cx="2769760" cy="4424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𝒗𝒆𝒓𝒊𝒇𝒚</m:t>
                      </m:r>
                      <m:d>
                        <m:dPr>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dPr>
                        <m:e>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e>
                          </m:acc>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e>
                          </m:acc>
                        </m:e>
                      </m:d>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𝟏</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7" name="文本框 46">
                <a:extLst>
                  <a:ext uri="{FF2B5EF4-FFF2-40B4-BE49-F238E27FC236}">
                    <a16:creationId xmlns:a16="http://schemas.microsoft.com/office/drawing/2014/main" id="{4515FC40-E58D-C9E8-19EB-BDA95B933E6B}"/>
                  </a:ext>
                </a:extLst>
              </p:cNvPr>
              <p:cNvSpPr txBox="1">
                <a:spLocks noRot="1" noChangeAspect="1" noMove="1" noResize="1" noEditPoints="1" noAdjustHandles="1" noChangeArrowheads="1" noChangeShapeType="1" noTextEdit="1"/>
              </p:cNvSpPr>
              <p:nvPr/>
            </p:nvSpPr>
            <p:spPr>
              <a:xfrm>
                <a:off x="3598258" y="5701922"/>
                <a:ext cx="2769760" cy="442493"/>
              </a:xfrm>
              <a:prstGeom prst="rect">
                <a:avLst/>
              </a:prstGeom>
              <a:blipFill>
                <a:blip r:embed="rId7"/>
                <a:stretch>
                  <a:fillRect t="-277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000152D-5C85-7DC6-5210-DD51BC454AFB}"/>
                  </a:ext>
                </a:extLst>
              </p:cNvPr>
              <p:cNvSpPr txBox="1"/>
              <p:nvPr/>
            </p:nvSpPr>
            <p:spPr>
              <a:xfrm>
                <a:off x="9623044" y="5693721"/>
                <a:ext cx="269343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𝒗𝒆𝒓𝒊𝒇𝒚</m:t>
                      </m:r>
                      <m:d>
                        <m:dPr>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d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𝝈</m:t>
                          </m:r>
                        </m:e>
                      </m:d>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𝟏</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9" name="文本框 48">
                <a:extLst>
                  <a:ext uri="{FF2B5EF4-FFF2-40B4-BE49-F238E27FC236}">
                    <a16:creationId xmlns:a16="http://schemas.microsoft.com/office/drawing/2014/main" id="{3000152D-5C85-7DC6-5210-DD51BC454AFB}"/>
                  </a:ext>
                </a:extLst>
              </p:cNvPr>
              <p:cNvSpPr txBox="1">
                <a:spLocks noRot="1" noChangeAspect="1" noMove="1" noResize="1" noEditPoints="1" noAdjustHandles="1" noChangeArrowheads="1" noChangeShapeType="1" noTextEdit="1"/>
              </p:cNvSpPr>
              <p:nvPr/>
            </p:nvSpPr>
            <p:spPr>
              <a:xfrm>
                <a:off x="9623044" y="5693721"/>
                <a:ext cx="2693430" cy="400110"/>
              </a:xfrm>
              <a:prstGeom prst="rect">
                <a:avLst/>
              </a:prstGeom>
              <a:blipFill>
                <a:blip r:embed="rId8"/>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7A04CD5-F84E-FA95-32A7-9FD2E09838EC}"/>
                  </a:ext>
                </a:extLst>
              </p:cNvPr>
              <p:cNvSpPr txBox="1"/>
              <p:nvPr/>
            </p:nvSpPr>
            <p:spPr>
              <a:xfrm>
                <a:off x="6768823" y="5744305"/>
                <a:ext cx="41870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e>
                      </m:acc>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6" name="文本框 5">
                <a:extLst>
                  <a:ext uri="{FF2B5EF4-FFF2-40B4-BE49-F238E27FC236}">
                    <a16:creationId xmlns:a16="http://schemas.microsoft.com/office/drawing/2014/main" id="{77A04CD5-F84E-FA95-32A7-9FD2E09838EC}"/>
                  </a:ext>
                </a:extLst>
              </p:cNvPr>
              <p:cNvSpPr txBox="1">
                <a:spLocks noRot="1" noChangeAspect="1" noMove="1" noResize="1" noEditPoints="1" noAdjustHandles="1" noChangeArrowheads="1" noChangeShapeType="1" noTextEdit="1"/>
              </p:cNvSpPr>
              <p:nvPr/>
            </p:nvSpPr>
            <p:spPr>
              <a:xfrm>
                <a:off x="6768823" y="5744305"/>
                <a:ext cx="418704"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EDCE4A0-1B66-3EB2-29F3-CEB275FCE65B}"/>
                  </a:ext>
                </a:extLst>
              </p:cNvPr>
              <p:cNvSpPr txBox="1"/>
              <p:nvPr/>
            </p:nvSpPr>
            <p:spPr>
              <a:xfrm>
                <a:off x="8987993" y="5701922"/>
                <a:ext cx="474809" cy="43768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 </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7" name="文本框 6">
                <a:extLst>
                  <a:ext uri="{FF2B5EF4-FFF2-40B4-BE49-F238E27FC236}">
                    <a16:creationId xmlns:a16="http://schemas.microsoft.com/office/drawing/2014/main" id="{2EDCE4A0-1B66-3EB2-29F3-CEB275FCE65B}"/>
                  </a:ext>
                </a:extLst>
              </p:cNvPr>
              <p:cNvSpPr txBox="1">
                <a:spLocks noRot="1" noChangeAspect="1" noMove="1" noResize="1" noEditPoints="1" noAdjustHandles="1" noChangeArrowheads="1" noChangeShapeType="1" noTextEdit="1"/>
              </p:cNvSpPr>
              <p:nvPr/>
            </p:nvSpPr>
            <p:spPr>
              <a:xfrm>
                <a:off x="8987993" y="5701922"/>
                <a:ext cx="474809" cy="437684"/>
              </a:xfrm>
              <a:prstGeom prst="rect">
                <a:avLst/>
              </a:prstGeom>
              <a:blipFill>
                <a:blip r:embed="rId10"/>
                <a:stretch>
                  <a:fillRect b="-5556"/>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1D491CFA-92B0-1717-5600-A25A90EE60E3}"/>
              </a:ext>
            </a:extLst>
          </p:cNvPr>
          <p:cNvCxnSpPr>
            <a:stCxn id="2" idx="3"/>
          </p:cNvCxnSpPr>
          <p:nvPr/>
        </p:nvCxnSpPr>
        <p:spPr>
          <a:xfrm>
            <a:off x="6626092" y="2915879"/>
            <a:ext cx="8868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E7110E79-1AD7-4C82-961D-58B20ED1CE3D}"/>
              </a:ext>
            </a:extLst>
          </p:cNvPr>
          <p:cNvCxnSpPr>
            <a:stCxn id="4" idx="1"/>
          </p:cNvCxnSpPr>
          <p:nvPr/>
        </p:nvCxnSpPr>
        <p:spPr>
          <a:xfrm flipH="1" flipV="1">
            <a:off x="8757952" y="2915879"/>
            <a:ext cx="500117" cy="8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A0AE762-9E28-633A-DF95-F04B3F54174F}"/>
              </a:ext>
            </a:extLst>
          </p:cNvPr>
          <p:cNvCxnSpPr>
            <a:stCxn id="5" idx="2"/>
          </p:cNvCxnSpPr>
          <p:nvPr/>
        </p:nvCxnSpPr>
        <p:spPr>
          <a:xfrm>
            <a:off x="8096805" y="3198522"/>
            <a:ext cx="0" cy="60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A02898D-3CEF-6551-1156-488A1C3ACF78}"/>
              </a:ext>
            </a:extLst>
          </p:cNvPr>
          <p:cNvCxnSpPr/>
          <p:nvPr/>
        </p:nvCxnSpPr>
        <p:spPr>
          <a:xfrm>
            <a:off x="8096805" y="4894441"/>
            <a:ext cx="0" cy="63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91A03F2F-F1BE-801E-37C8-0F959E1B7AC5}"/>
              </a:ext>
            </a:extLst>
          </p:cNvPr>
          <p:cNvCxnSpPr>
            <a:stCxn id="6" idx="3"/>
          </p:cNvCxnSpPr>
          <p:nvPr/>
        </p:nvCxnSpPr>
        <p:spPr>
          <a:xfrm>
            <a:off x="7187527" y="5944360"/>
            <a:ext cx="266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AEBA82A-7A70-2540-2934-FCA17022ABA1}"/>
              </a:ext>
            </a:extLst>
          </p:cNvPr>
          <p:cNvCxnSpPr>
            <a:cxnSpLocks/>
            <a:stCxn id="46" idx="3"/>
            <a:endCxn id="7" idx="1"/>
          </p:cNvCxnSpPr>
          <p:nvPr/>
        </p:nvCxnSpPr>
        <p:spPr>
          <a:xfrm flipV="1">
            <a:off x="8613383" y="5920764"/>
            <a:ext cx="374610" cy="2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69EBF4A-5E1D-9FAE-6CF9-D2F2E3029F52}"/>
              </a:ext>
            </a:extLst>
          </p:cNvPr>
          <p:cNvPicPr>
            <a:picLocks noChangeAspect="1"/>
          </p:cNvPicPr>
          <p:nvPr/>
        </p:nvPicPr>
        <p:blipFill>
          <a:blip r:embed="rId11"/>
          <a:stretch>
            <a:fillRect/>
          </a:stretch>
        </p:blipFill>
        <p:spPr>
          <a:xfrm>
            <a:off x="9729" y="1541136"/>
            <a:ext cx="5616631" cy="4032794"/>
          </a:xfrm>
          <a:prstGeom prst="rect">
            <a:avLst/>
          </a:prstGeom>
        </p:spPr>
      </p:pic>
    </p:spTree>
    <p:extLst>
      <p:ext uri="{BB962C8B-B14F-4D97-AF65-F5344CB8AC3E}">
        <p14:creationId xmlns:p14="http://schemas.microsoft.com/office/powerpoint/2010/main" val="1470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hiding-Lockable Signatures</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84FC0F55-9BE7-59C3-FA5F-7F777935F799}"/>
              </a:ext>
            </a:extLst>
          </p:cNvPr>
          <p:cNvGrpSpPr/>
          <p:nvPr/>
        </p:nvGrpSpPr>
        <p:grpSpPr>
          <a:xfrm>
            <a:off x="2271030" y="1131738"/>
            <a:ext cx="4871052" cy="2190338"/>
            <a:chOff x="3886197" y="1910867"/>
            <a:chExt cx="4871052" cy="2190338"/>
          </a:xfrm>
        </p:grpSpPr>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9F59A83F-B56B-BD63-C7EC-904CF7C3B082}"/>
                    </a:ext>
                  </a:extLst>
                </p:cNvPr>
                <p:cNvSpPr txBox="1"/>
                <p:nvPr/>
              </p:nvSpPr>
              <p:spPr>
                <a:xfrm>
                  <a:off x="3886197" y="1922588"/>
                  <a:ext cx="108985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p:sp>
              <p:nvSpPr>
                <p:cNvPr id="2" name="文本框 1">
                  <a:extLst>
                    <a:ext uri="{FF2B5EF4-FFF2-40B4-BE49-F238E27FC236}">
                      <a16:creationId xmlns:a16="http://schemas.microsoft.com/office/drawing/2014/main" id="{9F59A83F-B56B-BD63-C7EC-904CF7C3B082}"/>
                    </a:ext>
                  </a:extLst>
                </p:cNvPr>
                <p:cNvSpPr txBox="1">
                  <a:spLocks noRot="1" noChangeAspect="1" noMove="1" noResize="1" noEditPoints="1" noAdjustHandles="1" noChangeArrowheads="1" noChangeShapeType="1" noTextEdit="1"/>
                </p:cNvSpPr>
                <p:nvPr/>
              </p:nvSpPr>
              <p:spPr>
                <a:xfrm>
                  <a:off x="3886197" y="1922588"/>
                  <a:ext cx="1089850" cy="400110"/>
                </a:xfrm>
                <a:prstGeom prst="rect">
                  <a:avLst/>
                </a:prstGeom>
                <a:blipFill>
                  <a:blip r:embed="rId3"/>
                  <a:stretch>
                    <a:fillRect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B4AD8836-E43A-04D3-0BB0-C890051F4ECF}"/>
                    </a:ext>
                  </a:extLst>
                </p:cNvPr>
                <p:cNvSpPr txBox="1"/>
                <p:nvPr/>
              </p:nvSpPr>
              <p:spPr>
                <a:xfrm>
                  <a:off x="7667399" y="1922588"/>
                  <a:ext cx="1089850" cy="41787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p:sp>
              <p:nvSpPr>
                <p:cNvPr id="4" name="文本框 3">
                  <a:extLst>
                    <a:ext uri="{FF2B5EF4-FFF2-40B4-BE49-F238E27FC236}">
                      <a16:creationId xmlns:a16="http://schemas.microsoft.com/office/drawing/2014/main" id="{B4AD8836-E43A-04D3-0BB0-C890051F4ECF}"/>
                    </a:ext>
                  </a:extLst>
                </p:cNvPr>
                <p:cNvSpPr txBox="1">
                  <a:spLocks noRot="1" noChangeAspect="1" noMove="1" noResize="1" noEditPoints="1" noAdjustHandles="1" noChangeArrowheads="1" noChangeShapeType="1" noTextEdit="1"/>
                </p:cNvSpPr>
                <p:nvPr/>
              </p:nvSpPr>
              <p:spPr>
                <a:xfrm>
                  <a:off x="7667399" y="1922588"/>
                  <a:ext cx="1089850" cy="417871"/>
                </a:xfrm>
                <a:prstGeom prst="rect">
                  <a:avLst/>
                </a:prstGeom>
                <a:blipFill>
                  <a:blip r:embed="rId4"/>
                  <a:stretch>
                    <a:fillRect t="-9091" b="-12121"/>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FC3253B-0383-DD6D-2CA8-241A2F11F4F2}"/>
                </a:ext>
              </a:extLst>
            </p:cNvPr>
            <p:cNvSpPr/>
            <p:nvPr/>
          </p:nvSpPr>
          <p:spPr>
            <a:xfrm>
              <a:off x="6096000" y="1910867"/>
              <a:ext cx="820270" cy="494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lock</a:t>
              </a:r>
              <a:endParaRPr kumimoji="1" lang="zh-CN" altLang="en-US" dirty="0"/>
            </a:p>
          </p:txBody>
        </p:sp>
        <p:pic>
          <p:nvPicPr>
            <p:cNvPr id="45" name="图形 44" descr="解除锁定 纯色填充">
              <a:extLst>
                <a:ext uri="{FF2B5EF4-FFF2-40B4-BE49-F238E27FC236}">
                  <a16:creationId xmlns:a16="http://schemas.microsoft.com/office/drawing/2014/main" id="{BCC4436A-F063-F15E-F3AD-2B6B36D610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8935" y="3186805"/>
              <a:ext cx="914400" cy="914400"/>
            </a:xfrm>
            <a:prstGeom prst="rect">
              <a:avLst/>
            </a:prstGeom>
          </p:spPr>
        </p:pic>
        <p:cxnSp>
          <p:nvCxnSpPr>
            <p:cNvPr id="9" name="直线箭头连接符 8">
              <a:extLst>
                <a:ext uri="{FF2B5EF4-FFF2-40B4-BE49-F238E27FC236}">
                  <a16:creationId xmlns:a16="http://schemas.microsoft.com/office/drawing/2014/main" id="{1D491CFA-92B0-1717-5600-A25A90EE60E3}"/>
                </a:ext>
              </a:extLst>
            </p:cNvPr>
            <p:cNvCxnSpPr>
              <a:stCxn id="2" idx="3"/>
            </p:cNvCxnSpPr>
            <p:nvPr/>
          </p:nvCxnSpPr>
          <p:spPr>
            <a:xfrm>
              <a:off x="4976047" y="2122643"/>
              <a:ext cx="8868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E7110E79-1AD7-4C82-961D-58B20ED1CE3D}"/>
                </a:ext>
              </a:extLst>
            </p:cNvPr>
            <p:cNvCxnSpPr>
              <a:stCxn id="4" idx="1"/>
            </p:cNvCxnSpPr>
            <p:nvPr/>
          </p:nvCxnSpPr>
          <p:spPr>
            <a:xfrm flipH="1" flipV="1">
              <a:off x="7167282" y="2122643"/>
              <a:ext cx="500117" cy="8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A0AE762-9E28-633A-DF95-F04B3F54174F}"/>
                </a:ext>
              </a:extLst>
            </p:cNvPr>
            <p:cNvCxnSpPr>
              <a:stCxn id="5" idx="2"/>
            </p:cNvCxnSpPr>
            <p:nvPr/>
          </p:nvCxnSpPr>
          <p:spPr>
            <a:xfrm>
              <a:off x="6506135" y="2405286"/>
              <a:ext cx="0" cy="60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A2011DB3-9218-6AE1-6D98-B87E500EC19C}"/>
              </a:ext>
            </a:extLst>
          </p:cNvPr>
          <p:cNvGrpSpPr/>
          <p:nvPr/>
        </p:nvGrpSpPr>
        <p:grpSpPr>
          <a:xfrm>
            <a:off x="7470215" y="1146881"/>
            <a:ext cx="4901509" cy="2190338"/>
            <a:chOff x="3886197" y="1910867"/>
            <a:chExt cx="4901509" cy="2190338"/>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AB8DCA4-F0D1-A24C-79E8-1AC1BCEC3D4F}"/>
                    </a:ext>
                  </a:extLst>
                </p:cNvPr>
                <p:cNvSpPr txBox="1"/>
                <p:nvPr/>
              </p:nvSpPr>
              <p:spPr>
                <a:xfrm>
                  <a:off x="3886197" y="1922588"/>
                  <a:ext cx="112030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12" name="文本框 11">
                  <a:extLst>
                    <a:ext uri="{FF2B5EF4-FFF2-40B4-BE49-F238E27FC236}">
                      <a16:creationId xmlns:a16="http://schemas.microsoft.com/office/drawing/2014/main" id="{9AB8DCA4-F0D1-A24C-79E8-1AC1BCEC3D4F}"/>
                    </a:ext>
                  </a:extLst>
                </p:cNvPr>
                <p:cNvSpPr txBox="1">
                  <a:spLocks noRot="1" noChangeAspect="1" noMove="1" noResize="1" noEditPoints="1" noAdjustHandles="1" noChangeArrowheads="1" noChangeShapeType="1" noTextEdit="1"/>
                </p:cNvSpPr>
                <p:nvPr/>
              </p:nvSpPr>
              <p:spPr>
                <a:xfrm>
                  <a:off x="3886197" y="1922588"/>
                  <a:ext cx="1120307" cy="400110"/>
                </a:xfrm>
                <a:prstGeom prst="rect">
                  <a:avLst/>
                </a:prstGeom>
                <a:blipFill>
                  <a:blip r:embed="rId7"/>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6B5A3CE-1CD8-3FAE-D244-F6D379BBFAA8}"/>
                    </a:ext>
                  </a:extLst>
                </p:cNvPr>
                <p:cNvSpPr txBox="1"/>
                <p:nvPr/>
              </p:nvSpPr>
              <p:spPr>
                <a:xfrm>
                  <a:off x="7667399" y="1922588"/>
                  <a:ext cx="1120307" cy="41787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15" name="文本框 14">
                  <a:extLst>
                    <a:ext uri="{FF2B5EF4-FFF2-40B4-BE49-F238E27FC236}">
                      <a16:creationId xmlns:a16="http://schemas.microsoft.com/office/drawing/2014/main" id="{B6B5A3CE-1CD8-3FAE-D244-F6D379BBFAA8}"/>
                    </a:ext>
                  </a:extLst>
                </p:cNvPr>
                <p:cNvSpPr txBox="1">
                  <a:spLocks noRot="1" noChangeAspect="1" noMove="1" noResize="1" noEditPoints="1" noAdjustHandles="1" noChangeArrowheads="1" noChangeShapeType="1" noTextEdit="1"/>
                </p:cNvSpPr>
                <p:nvPr/>
              </p:nvSpPr>
              <p:spPr>
                <a:xfrm>
                  <a:off x="7667399" y="1922588"/>
                  <a:ext cx="1120307" cy="417871"/>
                </a:xfrm>
                <a:prstGeom prst="rect">
                  <a:avLst/>
                </a:prstGeom>
                <a:blipFill>
                  <a:blip r:embed="rId8"/>
                  <a:stretch>
                    <a:fillRect t="-5882" b="-11765"/>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0EE76BA2-A896-217A-1FC9-F35F40FF1D4F}"/>
                </a:ext>
              </a:extLst>
            </p:cNvPr>
            <p:cNvSpPr/>
            <p:nvPr/>
          </p:nvSpPr>
          <p:spPr>
            <a:xfrm>
              <a:off x="6096000" y="1910867"/>
              <a:ext cx="820270" cy="494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lock</a:t>
              </a:r>
              <a:endParaRPr kumimoji="1" lang="zh-CN" altLang="en-US" dirty="0"/>
            </a:p>
          </p:txBody>
        </p:sp>
        <p:pic>
          <p:nvPicPr>
            <p:cNvPr id="20" name="图形 19" descr="解除锁定 纯色填充">
              <a:extLst>
                <a:ext uri="{FF2B5EF4-FFF2-40B4-BE49-F238E27FC236}">
                  <a16:creationId xmlns:a16="http://schemas.microsoft.com/office/drawing/2014/main" id="{1C4D077A-1D09-14D5-DC57-C8084E5B4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8935" y="3186805"/>
              <a:ext cx="914400" cy="914400"/>
            </a:xfrm>
            <a:prstGeom prst="rect">
              <a:avLst/>
            </a:prstGeom>
          </p:spPr>
        </p:pic>
        <p:cxnSp>
          <p:nvCxnSpPr>
            <p:cNvPr id="22" name="直线箭头连接符 21">
              <a:extLst>
                <a:ext uri="{FF2B5EF4-FFF2-40B4-BE49-F238E27FC236}">
                  <a16:creationId xmlns:a16="http://schemas.microsoft.com/office/drawing/2014/main" id="{1C95331D-C173-34D6-5F40-A8CC49BC6B49}"/>
                </a:ext>
              </a:extLst>
            </p:cNvPr>
            <p:cNvCxnSpPr>
              <a:stCxn id="12" idx="3"/>
            </p:cNvCxnSpPr>
            <p:nvPr/>
          </p:nvCxnSpPr>
          <p:spPr>
            <a:xfrm>
              <a:off x="5006504" y="2122643"/>
              <a:ext cx="856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3ED1D41C-909C-FA4D-5D1D-A1944A8D619E}"/>
                </a:ext>
              </a:extLst>
            </p:cNvPr>
            <p:cNvCxnSpPr>
              <a:stCxn id="15" idx="1"/>
            </p:cNvCxnSpPr>
            <p:nvPr/>
          </p:nvCxnSpPr>
          <p:spPr>
            <a:xfrm flipH="1" flipV="1">
              <a:off x="7167282" y="2122643"/>
              <a:ext cx="500117" cy="8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9E7E4443-C0EA-E022-9FC1-FB498C02DAE9}"/>
                </a:ext>
              </a:extLst>
            </p:cNvPr>
            <p:cNvCxnSpPr>
              <a:stCxn id="18" idx="2"/>
            </p:cNvCxnSpPr>
            <p:nvPr/>
          </p:nvCxnSpPr>
          <p:spPr>
            <a:xfrm>
              <a:off x="6506135" y="2405286"/>
              <a:ext cx="0" cy="60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9B52ADB-1C4E-6F7A-0255-4BEB5DABDA0B}"/>
                  </a:ext>
                </a:extLst>
              </p:cNvPr>
              <p:cNvSpPr txBox="1"/>
              <p:nvPr/>
            </p:nvSpPr>
            <p:spPr>
              <a:xfrm>
                <a:off x="7165181" y="1817216"/>
                <a:ext cx="652743"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36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3600" b="1" dirty="0">
                  <a:solidFill>
                    <a:srgbClr val="C00000"/>
                  </a:solidFill>
                  <a:ea typeface="OPPOSans R" panose="00020600040101010101" pitchFamily="18" charset="-122"/>
                  <a:cs typeface="OPPOSans R" panose="00020600040101010101" pitchFamily="18" charset="-122"/>
                </a:endParaRPr>
              </a:p>
            </p:txBody>
          </p:sp>
        </mc:Choice>
        <mc:Fallback xmlns="">
          <p:sp>
            <p:nvSpPr>
              <p:cNvPr id="26" name="文本框 25">
                <a:extLst>
                  <a:ext uri="{FF2B5EF4-FFF2-40B4-BE49-F238E27FC236}">
                    <a16:creationId xmlns:a16="http://schemas.microsoft.com/office/drawing/2014/main" id="{59B52ADB-1C4E-6F7A-0255-4BEB5DABDA0B}"/>
                  </a:ext>
                </a:extLst>
              </p:cNvPr>
              <p:cNvSpPr txBox="1">
                <a:spLocks noRot="1" noChangeAspect="1" noMove="1" noResize="1" noEditPoints="1" noAdjustHandles="1" noChangeArrowheads="1" noChangeShapeType="1" noTextEdit="1"/>
              </p:cNvSpPr>
              <p:nvPr/>
            </p:nvSpPr>
            <p:spPr>
              <a:xfrm>
                <a:off x="7165181" y="1817216"/>
                <a:ext cx="652743" cy="646331"/>
              </a:xfrm>
              <a:prstGeom prst="rect">
                <a:avLst/>
              </a:prstGeom>
              <a:blipFill>
                <a:blip r:embed="rId9"/>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57B074A7-3284-B414-B914-F4645DF0103E}"/>
              </a:ext>
            </a:extLst>
          </p:cNvPr>
          <p:cNvSpPr txBox="1"/>
          <p:nvPr/>
        </p:nvSpPr>
        <p:spPr>
          <a:xfrm>
            <a:off x="5309422" y="2751906"/>
            <a:ext cx="4467890" cy="400110"/>
          </a:xfrm>
          <a:prstGeom prst="rect">
            <a:avLst/>
          </a:prstGeom>
          <a:noFill/>
        </p:spPr>
        <p:txBody>
          <a:bodyPr wrap="none" rtlCol="0">
            <a:spAutoFit/>
          </a:bodyPr>
          <a:lstStyle/>
          <a:p>
            <a:pPr algn="l"/>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computationally indistinguishable</a:t>
            </a:r>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图片 5">
            <a:extLst>
              <a:ext uri="{FF2B5EF4-FFF2-40B4-BE49-F238E27FC236}">
                <a16:creationId xmlns:a16="http://schemas.microsoft.com/office/drawing/2014/main" id="{E9891466-DD91-037E-AE5D-8CF32C6DDEE3}"/>
              </a:ext>
            </a:extLst>
          </p:cNvPr>
          <p:cNvPicPr>
            <a:picLocks noChangeAspect="1"/>
          </p:cNvPicPr>
          <p:nvPr/>
        </p:nvPicPr>
        <p:blipFill>
          <a:blip r:embed="rId10"/>
          <a:stretch>
            <a:fillRect/>
          </a:stretch>
        </p:blipFill>
        <p:spPr>
          <a:xfrm>
            <a:off x="4738046" y="4369297"/>
            <a:ext cx="6901238" cy="1948585"/>
          </a:xfrm>
          <a:prstGeom prst="rect">
            <a:avLst/>
          </a:prstGeom>
        </p:spPr>
      </p:pic>
      <p:pic>
        <p:nvPicPr>
          <p:cNvPr id="7" name="图片 6">
            <a:extLst>
              <a:ext uri="{FF2B5EF4-FFF2-40B4-BE49-F238E27FC236}">
                <a16:creationId xmlns:a16="http://schemas.microsoft.com/office/drawing/2014/main" id="{DCD1D008-CFD6-FE97-B658-FFC9A7B9CC85}"/>
              </a:ext>
            </a:extLst>
          </p:cNvPr>
          <p:cNvPicPr>
            <a:picLocks noChangeAspect="1"/>
          </p:cNvPicPr>
          <p:nvPr/>
        </p:nvPicPr>
        <p:blipFill rotWithShape="1">
          <a:blip r:embed="rId11"/>
          <a:srcRect l="1604" t="1785" b="10513"/>
          <a:stretch/>
        </p:blipFill>
        <p:spPr>
          <a:xfrm>
            <a:off x="13964" y="2758647"/>
            <a:ext cx="4671723" cy="4101184"/>
          </a:xfrm>
          <a:prstGeom prst="rect">
            <a:avLst/>
          </a:prstGeom>
        </p:spPr>
      </p:pic>
    </p:spTree>
    <p:extLst>
      <p:ext uri="{BB962C8B-B14F-4D97-AF65-F5344CB8AC3E}">
        <p14:creationId xmlns:p14="http://schemas.microsoft.com/office/powerpoint/2010/main" val="2392930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Unlockability-Lockable Signatures</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84FC0F55-9BE7-59C3-FA5F-7F777935F799}"/>
              </a:ext>
            </a:extLst>
          </p:cNvPr>
          <p:cNvGrpSpPr/>
          <p:nvPr/>
        </p:nvGrpSpPr>
        <p:grpSpPr>
          <a:xfrm>
            <a:off x="1265563" y="2129114"/>
            <a:ext cx="4057532" cy="2247548"/>
            <a:chOff x="4518885" y="157738"/>
            <a:chExt cx="4057532" cy="2247548"/>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F59A83F-B56B-BD63-C7EC-904CF7C3B082}"/>
                    </a:ext>
                  </a:extLst>
                </p:cNvPr>
                <p:cNvSpPr txBox="1"/>
                <p:nvPr/>
              </p:nvSpPr>
              <p:spPr>
                <a:xfrm>
                  <a:off x="4518885" y="1924398"/>
                  <a:ext cx="484428" cy="400110"/>
                </a:xfrm>
                <a:prstGeom prst="rect">
                  <a:avLst/>
                </a:prstGeom>
                <a:noFill/>
              </p:spPr>
              <p:txBody>
                <a:bodyPr wrap="none" rtlCol="0">
                  <a:spAutoFit/>
                </a:bodyPr>
                <a:lstStyle/>
                <a:p>
                  <a:r>
                    <a:rPr kumimoji="1" lang="en-US" altLang="zh-CN" sz="2000" b="1" dirty="0">
                      <a:solidFill>
                        <a:srgbClr val="122E66"/>
                      </a:solidFill>
                      <a:ea typeface="OPPOSans R" panose="00020600040101010101" pitchFamily="18" charset="-122"/>
                      <a:cs typeface="OPPOSans R" panose="00020600040101010101" pitchFamily="18" charset="-122"/>
                    </a:rPr>
                    <a:t>  </a:t>
                  </a:r>
                  <a14:m>
                    <m:oMath xmlns:m="http://schemas.openxmlformats.org/officeDocument/2006/math">
                      <m:acc>
                        <m:accPr>
                          <m:chr m:val="̃"/>
                          <m:ctrlP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e>
                      </m:acc>
                    </m:oMath>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2" name="文本框 1">
                  <a:extLst>
                    <a:ext uri="{FF2B5EF4-FFF2-40B4-BE49-F238E27FC236}">
                      <a16:creationId xmlns:a16="http://schemas.microsoft.com/office/drawing/2014/main" id="{9F59A83F-B56B-BD63-C7EC-904CF7C3B082}"/>
                    </a:ext>
                  </a:extLst>
                </p:cNvPr>
                <p:cNvSpPr txBox="1">
                  <a:spLocks noRot="1" noChangeAspect="1" noMove="1" noResize="1" noEditPoints="1" noAdjustHandles="1" noChangeArrowheads="1" noChangeShapeType="1" noTextEdit="1"/>
                </p:cNvSpPr>
                <p:nvPr/>
              </p:nvSpPr>
              <p:spPr>
                <a:xfrm>
                  <a:off x="4518885" y="1924398"/>
                  <a:ext cx="484428"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4AD8836-E43A-04D3-0BB0-C890051F4ECF}"/>
                    </a:ext>
                  </a:extLst>
                </p:cNvPr>
                <p:cNvSpPr txBox="1"/>
                <p:nvPr/>
              </p:nvSpPr>
              <p:spPr>
                <a:xfrm>
                  <a:off x="8101608" y="1899118"/>
                  <a:ext cx="474809" cy="437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r>
                          <a:rPr kumimoji="1" lang="en-US" altLang="zh-CN" sz="2000" b="1" i="1">
                            <a:solidFill>
                              <a:srgbClr val="122E66"/>
                            </a:solidFill>
                            <a:latin typeface="Cambria Math" panose="02040503050406030204" pitchFamily="18" charset="0"/>
                            <a:ea typeface="Cambria Math" panose="02040503050406030204" pitchFamily="18" charset="0"/>
                            <a:cs typeface="OPPOSans R" panose="00020600040101010101" pitchFamily="18" charset="-122"/>
                          </a:rPr>
                          <m:t> </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 name="文本框 3">
                  <a:extLst>
                    <a:ext uri="{FF2B5EF4-FFF2-40B4-BE49-F238E27FC236}">
                      <a16:creationId xmlns:a16="http://schemas.microsoft.com/office/drawing/2014/main" id="{B4AD8836-E43A-04D3-0BB0-C890051F4ECF}"/>
                    </a:ext>
                  </a:extLst>
                </p:cNvPr>
                <p:cNvSpPr txBox="1">
                  <a:spLocks noRot="1" noChangeAspect="1" noMove="1" noResize="1" noEditPoints="1" noAdjustHandles="1" noChangeArrowheads="1" noChangeShapeType="1" noTextEdit="1"/>
                </p:cNvSpPr>
                <p:nvPr/>
              </p:nvSpPr>
              <p:spPr>
                <a:xfrm>
                  <a:off x="8101608" y="1899118"/>
                  <a:ext cx="474809" cy="437684"/>
                </a:xfrm>
                <a:prstGeom prst="rect">
                  <a:avLst/>
                </a:prstGeom>
                <a:blipFill>
                  <a:blip r:embed="rId4"/>
                  <a:stretch>
                    <a:fillRect t="-2778" r="-5128" b="-19444"/>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FC3253B-0383-DD6D-2CA8-241A2F11F4F2}"/>
                </a:ext>
              </a:extLst>
            </p:cNvPr>
            <p:cNvSpPr/>
            <p:nvPr/>
          </p:nvSpPr>
          <p:spPr>
            <a:xfrm>
              <a:off x="6095999" y="1910867"/>
              <a:ext cx="914399" cy="494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unlock</a:t>
              </a:r>
              <a:endParaRPr kumimoji="1" lang="zh-CN" altLang="en-US" dirty="0"/>
            </a:p>
          </p:txBody>
        </p:sp>
        <p:pic>
          <p:nvPicPr>
            <p:cNvPr id="45" name="图形 44" descr="解除锁定 纯色填充">
              <a:extLst>
                <a:ext uri="{FF2B5EF4-FFF2-40B4-BE49-F238E27FC236}">
                  <a16:creationId xmlns:a16="http://schemas.microsoft.com/office/drawing/2014/main" id="{BCC4436A-F063-F15E-F3AD-2B6B36D610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5999" y="157738"/>
              <a:ext cx="914400" cy="914400"/>
            </a:xfrm>
            <a:prstGeom prst="rect">
              <a:avLst/>
            </a:prstGeom>
          </p:spPr>
        </p:pic>
        <p:cxnSp>
          <p:nvCxnSpPr>
            <p:cNvPr id="9" name="直线箭头连接符 8">
              <a:extLst>
                <a:ext uri="{FF2B5EF4-FFF2-40B4-BE49-F238E27FC236}">
                  <a16:creationId xmlns:a16="http://schemas.microsoft.com/office/drawing/2014/main" id="{1D491CFA-92B0-1717-5600-A25A90EE60E3}"/>
                </a:ext>
              </a:extLst>
            </p:cNvPr>
            <p:cNvCxnSpPr>
              <a:cxnSpLocks/>
            </p:cNvCxnSpPr>
            <p:nvPr/>
          </p:nvCxnSpPr>
          <p:spPr>
            <a:xfrm>
              <a:off x="5003313" y="2122643"/>
              <a:ext cx="859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E7110E79-1AD7-4C82-961D-58B20ED1CE3D}"/>
                </a:ext>
              </a:extLst>
            </p:cNvPr>
            <p:cNvCxnSpPr>
              <a:cxnSpLocks/>
            </p:cNvCxnSpPr>
            <p:nvPr/>
          </p:nvCxnSpPr>
          <p:spPr>
            <a:xfrm>
              <a:off x="7114052" y="2122643"/>
              <a:ext cx="7807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57B074A7-3284-B414-B914-F4645DF0103E}"/>
              </a:ext>
            </a:extLst>
          </p:cNvPr>
          <p:cNvSpPr txBox="1"/>
          <p:nvPr/>
        </p:nvSpPr>
        <p:spPr>
          <a:xfrm>
            <a:off x="7433966" y="2586314"/>
            <a:ext cx="4758034" cy="400110"/>
          </a:xfrm>
          <a:prstGeom prst="rect">
            <a:avLst/>
          </a:prstGeom>
          <a:noFill/>
        </p:spPr>
        <p:txBody>
          <a:bodyPr wrap="none" rtlCol="0">
            <a:spAutoFit/>
          </a:bodyPr>
          <a:lstStyle/>
          <a:p>
            <a:pPr algn="l"/>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Should happen with negligible prob</a:t>
            </a:r>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D5BCB41-4C83-835D-7203-57E8FD2B7E42}"/>
                  </a:ext>
                </a:extLst>
              </p:cNvPr>
              <p:cNvSpPr txBox="1"/>
              <p:nvPr/>
            </p:nvSpPr>
            <p:spPr>
              <a:xfrm>
                <a:off x="6411043" y="1346053"/>
                <a:ext cx="2769760" cy="4424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𝒗𝒆𝒓𝒊𝒇𝒚</m:t>
                      </m:r>
                      <m:d>
                        <m:dPr>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dPr>
                        <m:e>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e>
                          </m:acc>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e>
                          </m:acc>
                        </m:e>
                      </m:d>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𝟏</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6" name="文本框 5">
                <a:extLst>
                  <a:ext uri="{FF2B5EF4-FFF2-40B4-BE49-F238E27FC236}">
                    <a16:creationId xmlns:a16="http://schemas.microsoft.com/office/drawing/2014/main" id="{2D5BCB41-4C83-835D-7203-57E8FD2B7E42}"/>
                  </a:ext>
                </a:extLst>
              </p:cNvPr>
              <p:cNvSpPr txBox="1">
                <a:spLocks noRot="1" noChangeAspect="1" noMove="1" noResize="1" noEditPoints="1" noAdjustHandles="1" noChangeArrowheads="1" noChangeShapeType="1" noTextEdit="1"/>
              </p:cNvSpPr>
              <p:nvPr/>
            </p:nvSpPr>
            <p:spPr>
              <a:xfrm>
                <a:off x="6411043" y="1346053"/>
                <a:ext cx="2769760" cy="442493"/>
              </a:xfrm>
              <a:prstGeom prst="rect">
                <a:avLst/>
              </a:prstGeom>
              <a:blipFill>
                <a:blip r:embed="rId7"/>
                <a:stretch>
                  <a:fillRect t="-2857" b="-8571"/>
                </a:stretch>
              </a:blipFill>
            </p:spPr>
            <p:txBody>
              <a:bodyPr/>
              <a:lstStyle/>
              <a:p>
                <a:r>
                  <a:rPr lang="zh-CN" altLang="en-US">
                    <a:noFill/>
                  </a:rPr>
                  <a:t> </a:t>
                </a:r>
              </a:p>
            </p:txBody>
          </p:sp>
        </mc:Fallback>
      </mc:AlternateContent>
      <p:pic>
        <p:nvPicPr>
          <p:cNvPr id="7" name="图形 6" descr="解除锁定 纯色填充">
            <a:extLst>
              <a:ext uri="{FF2B5EF4-FFF2-40B4-BE49-F238E27FC236}">
                <a16:creationId xmlns:a16="http://schemas.microsoft.com/office/drawing/2014/main" id="{8CFAE894-3E2E-6075-04A6-15430CDD7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55490" y="1088293"/>
            <a:ext cx="914400" cy="914400"/>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F7BA9EA-8099-55CC-28D6-957509E1DB18}"/>
                  </a:ext>
                </a:extLst>
              </p:cNvPr>
              <p:cNvSpPr txBox="1"/>
              <p:nvPr/>
            </p:nvSpPr>
            <p:spPr>
              <a:xfrm>
                <a:off x="1165214" y="1438762"/>
                <a:ext cx="4240263" cy="400110"/>
              </a:xfrm>
              <a:prstGeom prst="rect">
                <a:avLst/>
              </a:prstGeom>
              <a:noFill/>
            </p:spPr>
            <p:txBody>
              <a:bodyPr wrap="none" rtlCol="0">
                <a:spAutoFit/>
              </a:bodyPr>
              <a:lstStyle/>
              <a:p>
                <a:pPr algn="l"/>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Adversary outputs           and </a:t>
                </a:r>
                <a14:m>
                  <m:oMath xmlns:m="http://schemas.openxmlformats.org/officeDocument/2006/math">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e>
                    </m:acc>
                  </m:oMath>
                </a14:m>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a:t>
                </a:r>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16" name="文本框 15">
                <a:extLst>
                  <a:ext uri="{FF2B5EF4-FFF2-40B4-BE49-F238E27FC236}">
                    <a16:creationId xmlns:a16="http://schemas.microsoft.com/office/drawing/2014/main" id="{FF7BA9EA-8099-55CC-28D6-957509E1DB18}"/>
                  </a:ext>
                </a:extLst>
              </p:cNvPr>
              <p:cNvSpPr txBox="1">
                <a:spLocks noRot="1" noChangeAspect="1" noMove="1" noResize="1" noEditPoints="1" noAdjustHandles="1" noChangeArrowheads="1" noChangeShapeType="1" noTextEdit="1"/>
              </p:cNvSpPr>
              <p:nvPr/>
            </p:nvSpPr>
            <p:spPr>
              <a:xfrm>
                <a:off x="1165214" y="1438762"/>
                <a:ext cx="4240263" cy="400110"/>
              </a:xfrm>
              <a:prstGeom prst="rect">
                <a:avLst/>
              </a:prstGeom>
              <a:blipFill>
                <a:blip r:embed="rId8"/>
                <a:stretch>
                  <a:fillRect l="-1493" t="-9375" b="-28125"/>
                </a:stretch>
              </a:blipFill>
            </p:spPr>
            <p:txBody>
              <a:bodyPr/>
              <a:lstStyle/>
              <a:p>
                <a:r>
                  <a:rPr lang="zh-CN" altLang="en-US">
                    <a:noFill/>
                  </a:rPr>
                  <a:t> </a:t>
                </a:r>
              </a:p>
            </p:txBody>
          </p:sp>
        </mc:Fallback>
      </mc:AlternateContent>
      <p:cxnSp>
        <p:nvCxnSpPr>
          <p:cNvPr id="21" name="直线箭头连接符 20">
            <a:extLst>
              <a:ext uri="{FF2B5EF4-FFF2-40B4-BE49-F238E27FC236}">
                <a16:creationId xmlns:a16="http://schemas.microsoft.com/office/drawing/2014/main" id="{3634918D-EB0A-0D69-4013-11A7B30ACBE7}"/>
              </a:ext>
            </a:extLst>
          </p:cNvPr>
          <p:cNvCxnSpPr>
            <a:cxnSpLocks/>
          </p:cNvCxnSpPr>
          <p:nvPr/>
        </p:nvCxnSpPr>
        <p:spPr>
          <a:xfrm>
            <a:off x="3299876" y="3043514"/>
            <a:ext cx="0" cy="6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BE9B276-C4E6-D0D9-0CF4-D429E5F1EAC4}"/>
                  </a:ext>
                </a:extLst>
              </p:cNvPr>
              <p:cNvSpPr txBox="1"/>
              <p:nvPr/>
            </p:nvSpPr>
            <p:spPr>
              <a:xfrm>
                <a:off x="6440105" y="3808658"/>
                <a:ext cx="269343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𝒗𝒆𝒓𝒊𝒇𝒚</m:t>
                      </m:r>
                      <m:d>
                        <m:dPr>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d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𝝈</m:t>
                          </m:r>
                        </m:e>
                      </m:d>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𝟎</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35" name="文本框 34">
                <a:extLst>
                  <a:ext uri="{FF2B5EF4-FFF2-40B4-BE49-F238E27FC236}">
                    <a16:creationId xmlns:a16="http://schemas.microsoft.com/office/drawing/2014/main" id="{FBE9B276-C4E6-D0D9-0CF4-D429E5F1EAC4}"/>
                  </a:ext>
                </a:extLst>
              </p:cNvPr>
              <p:cNvSpPr txBox="1">
                <a:spLocks noRot="1" noChangeAspect="1" noMove="1" noResize="1" noEditPoints="1" noAdjustHandles="1" noChangeArrowheads="1" noChangeShapeType="1" noTextEdit="1"/>
              </p:cNvSpPr>
              <p:nvPr/>
            </p:nvSpPr>
            <p:spPr>
              <a:xfrm>
                <a:off x="6440105" y="3808658"/>
                <a:ext cx="2693430" cy="400110"/>
              </a:xfrm>
              <a:prstGeom prst="rect">
                <a:avLst/>
              </a:prstGeom>
              <a:blipFill>
                <a:blip r:embed="rId9"/>
                <a:stretch>
                  <a:fillRect b="-937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522AE9F-F5D1-E6C6-90F7-60C09D405ECC}"/>
              </a:ext>
            </a:extLst>
          </p:cNvPr>
          <p:cNvPicPr>
            <a:picLocks noChangeAspect="1"/>
          </p:cNvPicPr>
          <p:nvPr/>
        </p:nvPicPr>
        <p:blipFill>
          <a:blip r:embed="rId10"/>
          <a:stretch>
            <a:fillRect/>
          </a:stretch>
        </p:blipFill>
        <p:spPr>
          <a:xfrm>
            <a:off x="1978408" y="4569872"/>
            <a:ext cx="7495375" cy="2139167"/>
          </a:xfrm>
          <a:prstGeom prst="rect">
            <a:avLst/>
          </a:prstGeom>
        </p:spPr>
      </p:pic>
    </p:spTree>
    <p:extLst>
      <p:ext uri="{BB962C8B-B14F-4D97-AF65-F5344CB8AC3E}">
        <p14:creationId xmlns:p14="http://schemas.microsoft.com/office/powerpoint/2010/main" val="1834727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18444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Generic Construction-Lockable Signatures</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F59A83F-B56B-BD63-C7EC-904CF7C3B082}"/>
                  </a:ext>
                </a:extLst>
              </p:cNvPr>
              <p:cNvSpPr txBox="1"/>
              <p:nvPr/>
            </p:nvSpPr>
            <p:spPr>
              <a:xfrm>
                <a:off x="3886197" y="1922588"/>
                <a:ext cx="150130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2" name="文本框 1">
                <a:extLst>
                  <a:ext uri="{FF2B5EF4-FFF2-40B4-BE49-F238E27FC236}">
                    <a16:creationId xmlns:a16="http://schemas.microsoft.com/office/drawing/2014/main" id="{9F59A83F-B56B-BD63-C7EC-904CF7C3B082}"/>
                  </a:ext>
                </a:extLst>
              </p:cNvPr>
              <p:cNvSpPr txBox="1">
                <a:spLocks noRot="1" noChangeAspect="1" noMove="1" noResize="1" noEditPoints="1" noAdjustHandles="1" noChangeArrowheads="1" noChangeShapeType="1" noTextEdit="1"/>
              </p:cNvSpPr>
              <p:nvPr/>
            </p:nvSpPr>
            <p:spPr>
              <a:xfrm>
                <a:off x="3886197" y="1922588"/>
                <a:ext cx="1501308" cy="400110"/>
              </a:xfrm>
              <a:prstGeom prst="rect">
                <a:avLst/>
              </a:prstGeom>
              <a:blipFill>
                <a:blip r:embed="rId3"/>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4AD8836-E43A-04D3-0BB0-C890051F4ECF}"/>
                  </a:ext>
                </a:extLst>
              </p:cNvPr>
              <p:cNvSpPr txBox="1"/>
              <p:nvPr/>
            </p:nvSpPr>
            <p:spPr>
              <a:xfrm>
                <a:off x="7667399" y="1922588"/>
                <a:ext cx="1501308" cy="41787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 name="文本框 3">
                <a:extLst>
                  <a:ext uri="{FF2B5EF4-FFF2-40B4-BE49-F238E27FC236}">
                    <a16:creationId xmlns:a16="http://schemas.microsoft.com/office/drawing/2014/main" id="{B4AD8836-E43A-04D3-0BB0-C890051F4ECF}"/>
                  </a:ext>
                </a:extLst>
              </p:cNvPr>
              <p:cNvSpPr txBox="1">
                <a:spLocks noRot="1" noChangeAspect="1" noMove="1" noResize="1" noEditPoints="1" noAdjustHandles="1" noChangeArrowheads="1" noChangeShapeType="1" noTextEdit="1"/>
              </p:cNvSpPr>
              <p:nvPr/>
            </p:nvSpPr>
            <p:spPr>
              <a:xfrm>
                <a:off x="7667399" y="1922588"/>
                <a:ext cx="1501308" cy="417871"/>
              </a:xfrm>
              <a:prstGeom prst="rect">
                <a:avLst/>
              </a:prstGeom>
              <a:blipFill>
                <a:blip r:embed="rId4"/>
                <a:stretch>
                  <a:fillRect t="-5882" b="-11765"/>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FC3253B-0383-DD6D-2CA8-241A2F11F4F2}"/>
              </a:ext>
            </a:extLst>
          </p:cNvPr>
          <p:cNvSpPr/>
          <p:nvPr/>
        </p:nvSpPr>
        <p:spPr>
          <a:xfrm>
            <a:off x="6096000" y="1910867"/>
            <a:ext cx="820270" cy="494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lock</a:t>
            </a:r>
            <a:endParaRPr kumimoji="1" lang="zh-CN" altLang="en-US" dirty="0"/>
          </a:p>
        </p:txBody>
      </p:sp>
      <p:pic>
        <p:nvPicPr>
          <p:cNvPr id="45" name="图形 44" descr="解除锁定 纯色填充">
            <a:extLst>
              <a:ext uri="{FF2B5EF4-FFF2-40B4-BE49-F238E27FC236}">
                <a16:creationId xmlns:a16="http://schemas.microsoft.com/office/drawing/2014/main" id="{BCC4436A-F063-F15E-F3AD-2B6B36D610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8935" y="3186805"/>
            <a:ext cx="914400" cy="914400"/>
          </a:xfrm>
          <a:prstGeom prst="rect">
            <a:avLst/>
          </a:prstGeom>
        </p:spPr>
      </p:pic>
      <p:sp>
        <p:nvSpPr>
          <p:cNvPr id="46" name="矩形 45">
            <a:extLst>
              <a:ext uri="{FF2B5EF4-FFF2-40B4-BE49-F238E27FC236}">
                <a16:creationId xmlns:a16="http://schemas.microsoft.com/office/drawing/2014/main" id="{5CBAE07C-4438-30E9-DD32-E9179D78AA49}"/>
              </a:ext>
            </a:extLst>
          </p:cNvPr>
          <p:cNvSpPr/>
          <p:nvPr/>
        </p:nvSpPr>
        <p:spPr>
          <a:xfrm>
            <a:off x="5989557" y="4882724"/>
            <a:ext cx="1033156" cy="494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unlock</a:t>
            </a:r>
            <a:endParaRPr kumimoji="1" lang="zh-CN" altLang="en-US" dirty="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515FC40-E58D-C9E8-19EB-BDA95B933E6B}"/>
                  </a:ext>
                </a:extLst>
              </p:cNvPr>
              <p:cNvSpPr txBox="1"/>
              <p:nvPr/>
            </p:nvSpPr>
            <p:spPr>
              <a:xfrm>
                <a:off x="2007588" y="4908686"/>
                <a:ext cx="2769760" cy="4424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𝒗𝒆𝒓𝒊𝒇𝒚</m:t>
                      </m:r>
                      <m:d>
                        <m:dPr>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dPr>
                        <m:e>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e>
                          </m:acc>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e>
                          </m:acc>
                        </m:e>
                      </m:d>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𝟏</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7" name="文本框 46">
                <a:extLst>
                  <a:ext uri="{FF2B5EF4-FFF2-40B4-BE49-F238E27FC236}">
                    <a16:creationId xmlns:a16="http://schemas.microsoft.com/office/drawing/2014/main" id="{4515FC40-E58D-C9E8-19EB-BDA95B933E6B}"/>
                  </a:ext>
                </a:extLst>
              </p:cNvPr>
              <p:cNvSpPr txBox="1">
                <a:spLocks noRot="1" noChangeAspect="1" noMove="1" noResize="1" noEditPoints="1" noAdjustHandles="1" noChangeArrowheads="1" noChangeShapeType="1" noTextEdit="1"/>
              </p:cNvSpPr>
              <p:nvPr/>
            </p:nvSpPr>
            <p:spPr>
              <a:xfrm>
                <a:off x="2007588" y="4908686"/>
                <a:ext cx="2769760" cy="442493"/>
              </a:xfrm>
              <a:prstGeom prst="rect">
                <a:avLst/>
              </a:prstGeom>
              <a:blipFill>
                <a:blip r:embed="rId7"/>
                <a:stretch>
                  <a:fillRect t="-277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000152D-5C85-7DC6-5210-DD51BC454AFB}"/>
                  </a:ext>
                </a:extLst>
              </p:cNvPr>
              <p:cNvSpPr txBox="1"/>
              <p:nvPr/>
            </p:nvSpPr>
            <p:spPr>
              <a:xfrm>
                <a:off x="8032374" y="4900485"/>
                <a:ext cx="269343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𝒗𝒆𝒓𝒊𝒇𝒚</m:t>
                      </m:r>
                      <m:d>
                        <m:dPr>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d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𝝈</m:t>
                          </m:r>
                        </m:e>
                      </m:d>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𝟏</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9" name="文本框 48">
                <a:extLst>
                  <a:ext uri="{FF2B5EF4-FFF2-40B4-BE49-F238E27FC236}">
                    <a16:creationId xmlns:a16="http://schemas.microsoft.com/office/drawing/2014/main" id="{3000152D-5C85-7DC6-5210-DD51BC454AFB}"/>
                  </a:ext>
                </a:extLst>
              </p:cNvPr>
              <p:cNvSpPr txBox="1">
                <a:spLocks noRot="1" noChangeAspect="1" noMove="1" noResize="1" noEditPoints="1" noAdjustHandles="1" noChangeArrowheads="1" noChangeShapeType="1" noTextEdit="1"/>
              </p:cNvSpPr>
              <p:nvPr/>
            </p:nvSpPr>
            <p:spPr>
              <a:xfrm>
                <a:off x="8032374" y="4900485"/>
                <a:ext cx="2693430" cy="400110"/>
              </a:xfrm>
              <a:prstGeom prst="rect">
                <a:avLst/>
              </a:prstGeom>
              <a:blipFill>
                <a:blip r:embed="rId8"/>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7A04CD5-F84E-FA95-32A7-9FD2E09838EC}"/>
                  </a:ext>
                </a:extLst>
              </p:cNvPr>
              <p:cNvSpPr txBox="1"/>
              <p:nvPr/>
            </p:nvSpPr>
            <p:spPr>
              <a:xfrm>
                <a:off x="5178153" y="4951069"/>
                <a:ext cx="41870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e>
                      </m:acc>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6" name="文本框 5">
                <a:extLst>
                  <a:ext uri="{FF2B5EF4-FFF2-40B4-BE49-F238E27FC236}">
                    <a16:creationId xmlns:a16="http://schemas.microsoft.com/office/drawing/2014/main" id="{77A04CD5-F84E-FA95-32A7-9FD2E09838EC}"/>
                  </a:ext>
                </a:extLst>
              </p:cNvPr>
              <p:cNvSpPr txBox="1">
                <a:spLocks noRot="1" noChangeAspect="1" noMove="1" noResize="1" noEditPoints="1" noAdjustHandles="1" noChangeArrowheads="1" noChangeShapeType="1" noTextEdit="1"/>
              </p:cNvSpPr>
              <p:nvPr/>
            </p:nvSpPr>
            <p:spPr>
              <a:xfrm>
                <a:off x="5178153" y="4951069"/>
                <a:ext cx="418704"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EDCE4A0-1B66-3EB2-29F3-CEB275FCE65B}"/>
                  </a:ext>
                </a:extLst>
              </p:cNvPr>
              <p:cNvSpPr txBox="1"/>
              <p:nvPr/>
            </p:nvSpPr>
            <p:spPr>
              <a:xfrm>
                <a:off x="7397323" y="4908686"/>
                <a:ext cx="474809" cy="43768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 </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7" name="文本框 6">
                <a:extLst>
                  <a:ext uri="{FF2B5EF4-FFF2-40B4-BE49-F238E27FC236}">
                    <a16:creationId xmlns:a16="http://schemas.microsoft.com/office/drawing/2014/main" id="{2EDCE4A0-1B66-3EB2-29F3-CEB275FCE65B}"/>
                  </a:ext>
                </a:extLst>
              </p:cNvPr>
              <p:cNvSpPr txBox="1">
                <a:spLocks noRot="1" noChangeAspect="1" noMove="1" noResize="1" noEditPoints="1" noAdjustHandles="1" noChangeArrowheads="1" noChangeShapeType="1" noTextEdit="1"/>
              </p:cNvSpPr>
              <p:nvPr/>
            </p:nvSpPr>
            <p:spPr>
              <a:xfrm>
                <a:off x="7397323" y="4908686"/>
                <a:ext cx="474809" cy="437684"/>
              </a:xfrm>
              <a:prstGeom prst="rect">
                <a:avLst/>
              </a:prstGeom>
              <a:blipFill>
                <a:blip r:embed="rId10"/>
                <a:stretch>
                  <a:fillRect t="-2857" r="-5263" b="-22857"/>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1D491CFA-92B0-1717-5600-A25A90EE60E3}"/>
              </a:ext>
            </a:extLst>
          </p:cNvPr>
          <p:cNvCxnSpPr>
            <a:stCxn id="2" idx="3"/>
          </p:cNvCxnSpPr>
          <p:nvPr/>
        </p:nvCxnSpPr>
        <p:spPr>
          <a:xfrm>
            <a:off x="5387505" y="2122643"/>
            <a:ext cx="475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E7110E79-1AD7-4C82-961D-58B20ED1CE3D}"/>
              </a:ext>
            </a:extLst>
          </p:cNvPr>
          <p:cNvCxnSpPr>
            <a:stCxn id="4" idx="1"/>
          </p:cNvCxnSpPr>
          <p:nvPr/>
        </p:nvCxnSpPr>
        <p:spPr>
          <a:xfrm flipH="1" flipV="1">
            <a:off x="7167282" y="2122643"/>
            <a:ext cx="500117" cy="8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A0AE762-9E28-633A-DF95-F04B3F54174F}"/>
              </a:ext>
            </a:extLst>
          </p:cNvPr>
          <p:cNvCxnSpPr>
            <a:stCxn id="5" idx="2"/>
          </p:cNvCxnSpPr>
          <p:nvPr/>
        </p:nvCxnSpPr>
        <p:spPr>
          <a:xfrm>
            <a:off x="6506135" y="2405286"/>
            <a:ext cx="0" cy="60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A02898D-3CEF-6551-1156-488A1C3ACF78}"/>
              </a:ext>
            </a:extLst>
          </p:cNvPr>
          <p:cNvCxnSpPr/>
          <p:nvPr/>
        </p:nvCxnSpPr>
        <p:spPr>
          <a:xfrm>
            <a:off x="6506135" y="4101205"/>
            <a:ext cx="0" cy="63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91A03F2F-F1BE-801E-37C8-0F959E1B7AC5}"/>
              </a:ext>
            </a:extLst>
          </p:cNvPr>
          <p:cNvCxnSpPr>
            <a:stCxn id="6" idx="3"/>
          </p:cNvCxnSpPr>
          <p:nvPr/>
        </p:nvCxnSpPr>
        <p:spPr>
          <a:xfrm>
            <a:off x="5596857" y="5151124"/>
            <a:ext cx="266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AEBA82A-7A70-2540-2934-FCA17022ABA1}"/>
              </a:ext>
            </a:extLst>
          </p:cNvPr>
          <p:cNvCxnSpPr>
            <a:cxnSpLocks/>
            <a:stCxn id="46" idx="3"/>
            <a:endCxn id="7" idx="1"/>
          </p:cNvCxnSpPr>
          <p:nvPr/>
        </p:nvCxnSpPr>
        <p:spPr>
          <a:xfrm flipV="1">
            <a:off x="7022713" y="5127528"/>
            <a:ext cx="374610" cy="2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665ADF-C301-8582-A56A-213E713F0606}"/>
                  </a:ext>
                </a:extLst>
              </p:cNvPr>
              <p:cNvSpPr txBox="1"/>
              <p:nvPr/>
            </p:nvSpPr>
            <p:spPr>
              <a:xfrm>
                <a:off x="5492947" y="4265029"/>
                <a:ext cx="48282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zh-CN" altLang="en-US"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8" name="文本框 7">
                <a:extLst>
                  <a:ext uri="{FF2B5EF4-FFF2-40B4-BE49-F238E27FC236}">
                    <a16:creationId xmlns:a16="http://schemas.microsoft.com/office/drawing/2014/main" id="{A4665ADF-C301-8582-A56A-213E713F0606}"/>
                  </a:ext>
                </a:extLst>
              </p:cNvPr>
              <p:cNvSpPr txBox="1">
                <a:spLocks noRot="1" noChangeAspect="1" noMove="1" noResize="1" noEditPoints="1" noAdjustHandles="1" noChangeArrowheads="1" noChangeShapeType="1" noTextEdit="1"/>
              </p:cNvSpPr>
              <p:nvPr/>
            </p:nvSpPr>
            <p:spPr>
              <a:xfrm>
                <a:off x="5492947" y="4265029"/>
                <a:ext cx="482824" cy="4001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A010481-6AAD-DCF2-7D31-6CF2DF2A6F37}"/>
                  </a:ext>
                </a:extLst>
              </p:cNvPr>
              <p:cNvSpPr txBox="1"/>
              <p:nvPr/>
            </p:nvSpPr>
            <p:spPr>
              <a:xfrm>
                <a:off x="6900840" y="3542214"/>
                <a:ext cx="146777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zh-CN" altLang="en-US" sz="2000" b="1" i="1">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𝑯</m:t>
                      </m:r>
                      <m:r>
                        <a:rPr kumimoji="1" lang="en-US" altLang="zh-CN" sz="2000" b="1" i="0"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a:solidFill>
                                <a:srgbClr val="C00000"/>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a:solidFill>
                                <a:srgbClr val="C00000"/>
                              </a:solidFill>
                              <a:latin typeface="Cambria Math" panose="02040503050406030204" pitchFamily="18" charset="0"/>
                              <a:ea typeface="Cambria Math" panose="02040503050406030204" pitchFamily="18" charset="0"/>
                              <a:cs typeface="OPPOSans R" panose="00020600040101010101" pitchFamily="18" charset="-122"/>
                            </a:rPr>
                            <m:t>𝛔</m:t>
                          </m:r>
                        </m:e>
                      </m:acc>
                      <m:r>
                        <a:rPr kumimoji="1" lang="en-US" altLang="zh-CN" sz="2000" b="1" i="0"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10" name="文本框 9">
                <a:extLst>
                  <a:ext uri="{FF2B5EF4-FFF2-40B4-BE49-F238E27FC236}">
                    <a16:creationId xmlns:a16="http://schemas.microsoft.com/office/drawing/2014/main" id="{FA010481-6AAD-DCF2-7D31-6CF2DF2A6F37}"/>
                  </a:ext>
                </a:extLst>
              </p:cNvPr>
              <p:cNvSpPr txBox="1">
                <a:spLocks noRot="1" noChangeAspect="1" noMove="1" noResize="1" noEditPoints="1" noAdjustHandles="1" noChangeArrowheads="1" noChangeShapeType="1" noTextEdit="1"/>
              </p:cNvSpPr>
              <p:nvPr/>
            </p:nvSpPr>
            <p:spPr>
              <a:xfrm>
                <a:off x="6900840" y="3542214"/>
                <a:ext cx="1467774" cy="400110"/>
              </a:xfrm>
              <a:prstGeom prst="rect">
                <a:avLst/>
              </a:prstGeom>
              <a:blipFill>
                <a:blip r:embed="rId12"/>
                <a:stretch>
                  <a:fillRect b="-9091"/>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AA36668C-10E1-0188-2912-87BFBE9EE02B}"/>
              </a:ext>
            </a:extLst>
          </p:cNvPr>
          <p:cNvPicPr>
            <a:picLocks noChangeAspect="1"/>
          </p:cNvPicPr>
          <p:nvPr/>
        </p:nvPicPr>
        <p:blipFill>
          <a:blip r:embed="rId13"/>
          <a:stretch>
            <a:fillRect/>
          </a:stretch>
        </p:blipFill>
        <p:spPr>
          <a:xfrm>
            <a:off x="7613276" y="2500231"/>
            <a:ext cx="2121465" cy="1016329"/>
          </a:xfrm>
          <a:prstGeom prst="rect">
            <a:avLst/>
          </a:prstGeom>
        </p:spPr>
      </p:pic>
    </p:spTree>
    <p:extLst>
      <p:ext uri="{BB962C8B-B14F-4D97-AF65-F5344CB8AC3E}">
        <p14:creationId xmlns:p14="http://schemas.microsoft.com/office/powerpoint/2010/main" val="426627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51CA1E9-92CF-844A-D006-8C37925F5EFC}"/>
              </a:ext>
            </a:extLst>
          </p:cNvPr>
          <p:cNvSpPr/>
          <p:nvPr/>
        </p:nvSpPr>
        <p:spPr>
          <a:xfrm>
            <a:off x="0" y="18444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BLS-Lockable Signatures</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F59A83F-B56B-BD63-C7EC-904CF7C3B082}"/>
                  </a:ext>
                </a:extLst>
              </p:cNvPr>
              <p:cNvSpPr txBox="1"/>
              <p:nvPr/>
            </p:nvSpPr>
            <p:spPr>
              <a:xfrm>
                <a:off x="5352393" y="2218081"/>
                <a:ext cx="150130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2" name="文本框 1">
                <a:extLst>
                  <a:ext uri="{FF2B5EF4-FFF2-40B4-BE49-F238E27FC236}">
                    <a16:creationId xmlns:a16="http://schemas.microsoft.com/office/drawing/2014/main" id="{9F59A83F-B56B-BD63-C7EC-904CF7C3B082}"/>
                  </a:ext>
                </a:extLst>
              </p:cNvPr>
              <p:cNvSpPr txBox="1">
                <a:spLocks noRot="1" noChangeAspect="1" noMove="1" noResize="1" noEditPoints="1" noAdjustHandles="1" noChangeArrowheads="1" noChangeShapeType="1" noTextEdit="1"/>
              </p:cNvSpPr>
              <p:nvPr/>
            </p:nvSpPr>
            <p:spPr>
              <a:xfrm>
                <a:off x="5352393" y="2218081"/>
                <a:ext cx="1501308" cy="400110"/>
              </a:xfrm>
              <a:prstGeom prst="rect">
                <a:avLst/>
              </a:prstGeom>
              <a:blipFill>
                <a:blip r:embed="rId3"/>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4AD8836-E43A-04D3-0BB0-C890051F4ECF}"/>
                  </a:ext>
                </a:extLst>
              </p:cNvPr>
              <p:cNvSpPr txBox="1"/>
              <p:nvPr/>
            </p:nvSpPr>
            <p:spPr>
              <a:xfrm>
                <a:off x="9133595" y="2218081"/>
                <a:ext cx="1501308" cy="41787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 name="文本框 3">
                <a:extLst>
                  <a:ext uri="{FF2B5EF4-FFF2-40B4-BE49-F238E27FC236}">
                    <a16:creationId xmlns:a16="http://schemas.microsoft.com/office/drawing/2014/main" id="{B4AD8836-E43A-04D3-0BB0-C890051F4ECF}"/>
                  </a:ext>
                </a:extLst>
              </p:cNvPr>
              <p:cNvSpPr txBox="1">
                <a:spLocks noRot="1" noChangeAspect="1" noMove="1" noResize="1" noEditPoints="1" noAdjustHandles="1" noChangeArrowheads="1" noChangeShapeType="1" noTextEdit="1"/>
              </p:cNvSpPr>
              <p:nvPr/>
            </p:nvSpPr>
            <p:spPr>
              <a:xfrm>
                <a:off x="9133595" y="2218081"/>
                <a:ext cx="1501308" cy="417871"/>
              </a:xfrm>
              <a:prstGeom prst="rect">
                <a:avLst/>
              </a:prstGeom>
              <a:blipFill>
                <a:blip r:embed="rId4"/>
                <a:stretch>
                  <a:fillRect t="-5882" b="-11765"/>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FC3253B-0383-DD6D-2CA8-241A2F11F4F2}"/>
              </a:ext>
            </a:extLst>
          </p:cNvPr>
          <p:cNvSpPr/>
          <p:nvPr/>
        </p:nvSpPr>
        <p:spPr>
          <a:xfrm>
            <a:off x="7562196" y="2206360"/>
            <a:ext cx="820270" cy="494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lock</a:t>
            </a:r>
            <a:endParaRPr kumimoji="1" lang="zh-CN" altLang="en-US" dirty="0"/>
          </a:p>
        </p:txBody>
      </p:sp>
      <p:pic>
        <p:nvPicPr>
          <p:cNvPr id="45" name="图形 44" descr="解除锁定 纯色填充">
            <a:extLst>
              <a:ext uri="{FF2B5EF4-FFF2-40B4-BE49-F238E27FC236}">
                <a16:creationId xmlns:a16="http://schemas.microsoft.com/office/drawing/2014/main" id="{BCC4436A-F063-F15E-F3AD-2B6B36D610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15131" y="3482298"/>
            <a:ext cx="914400" cy="914400"/>
          </a:xfrm>
          <a:prstGeom prst="rect">
            <a:avLst/>
          </a:prstGeom>
        </p:spPr>
      </p:pic>
      <p:sp>
        <p:nvSpPr>
          <p:cNvPr id="46" name="矩形 45">
            <a:extLst>
              <a:ext uri="{FF2B5EF4-FFF2-40B4-BE49-F238E27FC236}">
                <a16:creationId xmlns:a16="http://schemas.microsoft.com/office/drawing/2014/main" id="{5CBAE07C-4438-30E9-DD32-E9179D78AA49}"/>
              </a:ext>
            </a:extLst>
          </p:cNvPr>
          <p:cNvSpPr/>
          <p:nvPr/>
        </p:nvSpPr>
        <p:spPr>
          <a:xfrm>
            <a:off x="7455753" y="5178217"/>
            <a:ext cx="1033156" cy="494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unlock</a:t>
            </a:r>
            <a:endParaRPr kumimoji="1" lang="zh-CN" altLang="en-US" dirty="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515FC40-E58D-C9E8-19EB-BDA95B933E6B}"/>
                  </a:ext>
                </a:extLst>
              </p:cNvPr>
              <p:cNvSpPr txBox="1"/>
              <p:nvPr/>
            </p:nvSpPr>
            <p:spPr>
              <a:xfrm>
                <a:off x="3473784" y="5204179"/>
                <a:ext cx="2769760" cy="4424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𝒗𝒆𝒓𝒊𝒇𝒚</m:t>
                      </m:r>
                      <m:d>
                        <m:dPr>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dPr>
                        <m:e>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e>
                          </m:acc>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e>
                          </m:acc>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e>
                          </m:acc>
                        </m:e>
                      </m:d>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𝟏</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7" name="文本框 46">
                <a:extLst>
                  <a:ext uri="{FF2B5EF4-FFF2-40B4-BE49-F238E27FC236}">
                    <a16:creationId xmlns:a16="http://schemas.microsoft.com/office/drawing/2014/main" id="{4515FC40-E58D-C9E8-19EB-BDA95B933E6B}"/>
                  </a:ext>
                </a:extLst>
              </p:cNvPr>
              <p:cNvSpPr txBox="1">
                <a:spLocks noRot="1" noChangeAspect="1" noMove="1" noResize="1" noEditPoints="1" noAdjustHandles="1" noChangeArrowheads="1" noChangeShapeType="1" noTextEdit="1"/>
              </p:cNvSpPr>
              <p:nvPr/>
            </p:nvSpPr>
            <p:spPr>
              <a:xfrm>
                <a:off x="3473784" y="5204179"/>
                <a:ext cx="2769760" cy="442493"/>
              </a:xfrm>
              <a:prstGeom prst="rect">
                <a:avLst/>
              </a:prstGeom>
              <a:blipFill>
                <a:blip r:embed="rId7"/>
                <a:stretch>
                  <a:fillRect t="-277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000152D-5C85-7DC6-5210-DD51BC454AFB}"/>
                  </a:ext>
                </a:extLst>
              </p:cNvPr>
              <p:cNvSpPr txBox="1"/>
              <p:nvPr/>
            </p:nvSpPr>
            <p:spPr>
              <a:xfrm>
                <a:off x="9498570" y="5195978"/>
                <a:ext cx="269343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𝒗𝒆𝒓𝒊𝒇𝒚</m:t>
                      </m:r>
                      <m:d>
                        <m:dPr>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dPr>
                        <m:e>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𝒑𝒌</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𝒎</m:t>
                          </m:r>
                          <m:r>
                            <a:rPr kumimoji="1" lang="en-US" altLang="zh-CN" sz="2000" b="1" i="1">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𝝈</m:t>
                          </m:r>
                        </m:e>
                      </m:d>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𝟏</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9" name="文本框 48">
                <a:extLst>
                  <a:ext uri="{FF2B5EF4-FFF2-40B4-BE49-F238E27FC236}">
                    <a16:creationId xmlns:a16="http://schemas.microsoft.com/office/drawing/2014/main" id="{3000152D-5C85-7DC6-5210-DD51BC454AFB}"/>
                  </a:ext>
                </a:extLst>
              </p:cNvPr>
              <p:cNvSpPr txBox="1">
                <a:spLocks noRot="1" noChangeAspect="1" noMove="1" noResize="1" noEditPoints="1" noAdjustHandles="1" noChangeArrowheads="1" noChangeShapeType="1" noTextEdit="1"/>
              </p:cNvSpPr>
              <p:nvPr/>
            </p:nvSpPr>
            <p:spPr>
              <a:xfrm>
                <a:off x="9498570" y="5195978"/>
                <a:ext cx="2693430" cy="400110"/>
              </a:xfrm>
              <a:prstGeom prst="rect">
                <a:avLst/>
              </a:prstGeom>
              <a:blipFill>
                <a:blip r:embed="rId8"/>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7A04CD5-F84E-FA95-32A7-9FD2E09838EC}"/>
                  </a:ext>
                </a:extLst>
              </p:cNvPr>
              <p:cNvSpPr txBox="1"/>
              <p:nvPr/>
            </p:nvSpPr>
            <p:spPr>
              <a:xfrm>
                <a:off x="6644349" y="5246562"/>
                <a:ext cx="41870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kumimoji="1" lang="en-US" altLang="zh-CN" sz="2000" b="1" i="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e>
                      </m:acc>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6" name="文本框 5">
                <a:extLst>
                  <a:ext uri="{FF2B5EF4-FFF2-40B4-BE49-F238E27FC236}">
                    <a16:creationId xmlns:a16="http://schemas.microsoft.com/office/drawing/2014/main" id="{77A04CD5-F84E-FA95-32A7-9FD2E09838EC}"/>
                  </a:ext>
                </a:extLst>
              </p:cNvPr>
              <p:cNvSpPr txBox="1">
                <a:spLocks noRot="1" noChangeAspect="1" noMove="1" noResize="1" noEditPoints="1" noAdjustHandles="1" noChangeArrowheads="1" noChangeShapeType="1" noTextEdit="1"/>
              </p:cNvSpPr>
              <p:nvPr/>
            </p:nvSpPr>
            <p:spPr>
              <a:xfrm>
                <a:off x="6644349" y="5246562"/>
                <a:ext cx="418704"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EDCE4A0-1B66-3EB2-29F3-CEB275FCE65B}"/>
                  </a:ext>
                </a:extLst>
              </p:cNvPr>
              <p:cNvSpPr txBox="1"/>
              <p:nvPr/>
            </p:nvSpPr>
            <p:spPr>
              <a:xfrm>
                <a:off x="8863519" y="5204179"/>
                <a:ext cx="474809" cy="43768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𝛔</m:t>
                      </m:r>
                      <m:r>
                        <a:rPr kumimoji="1" lang="en-US" altLang="zh-CN" sz="2000" b="1" i="1"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 </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7" name="文本框 6">
                <a:extLst>
                  <a:ext uri="{FF2B5EF4-FFF2-40B4-BE49-F238E27FC236}">
                    <a16:creationId xmlns:a16="http://schemas.microsoft.com/office/drawing/2014/main" id="{2EDCE4A0-1B66-3EB2-29F3-CEB275FCE65B}"/>
                  </a:ext>
                </a:extLst>
              </p:cNvPr>
              <p:cNvSpPr txBox="1">
                <a:spLocks noRot="1" noChangeAspect="1" noMove="1" noResize="1" noEditPoints="1" noAdjustHandles="1" noChangeArrowheads="1" noChangeShapeType="1" noTextEdit="1"/>
              </p:cNvSpPr>
              <p:nvPr/>
            </p:nvSpPr>
            <p:spPr>
              <a:xfrm>
                <a:off x="8863519" y="5204179"/>
                <a:ext cx="474809" cy="437684"/>
              </a:xfrm>
              <a:prstGeom prst="rect">
                <a:avLst/>
              </a:prstGeom>
              <a:blipFill>
                <a:blip r:embed="rId10"/>
                <a:stretch>
                  <a:fillRect b="-2778"/>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1D491CFA-92B0-1717-5600-A25A90EE60E3}"/>
              </a:ext>
            </a:extLst>
          </p:cNvPr>
          <p:cNvCxnSpPr>
            <a:stCxn id="2" idx="3"/>
          </p:cNvCxnSpPr>
          <p:nvPr/>
        </p:nvCxnSpPr>
        <p:spPr>
          <a:xfrm>
            <a:off x="6853701" y="2418136"/>
            <a:ext cx="475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E7110E79-1AD7-4C82-961D-58B20ED1CE3D}"/>
              </a:ext>
            </a:extLst>
          </p:cNvPr>
          <p:cNvCxnSpPr>
            <a:stCxn id="4" idx="1"/>
          </p:cNvCxnSpPr>
          <p:nvPr/>
        </p:nvCxnSpPr>
        <p:spPr>
          <a:xfrm flipH="1" flipV="1">
            <a:off x="8633478" y="2418136"/>
            <a:ext cx="500117" cy="8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A0AE762-9E28-633A-DF95-F04B3F54174F}"/>
              </a:ext>
            </a:extLst>
          </p:cNvPr>
          <p:cNvCxnSpPr>
            <a:stCxn id="5" idx="2"/>
          </p:cNvCxnSpPr>
          <p:nvPr/>
        </p:nvCxnSpPr>
        <p:spPr>
          <a:xfrm>
            <a:off x="7972331" y="2700779"/>
            <a:ext cx="0" cy="60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A02898D-3CEF-6551-1156-488A1C3ACF78}"/>
              </a:ext>
            </a:extLst>
          </p:cNvPr>
          <p:cNvCxnSpPr/>
          <p:nvPr/>
        </p:nvCxnSpPr>
        <p:spPr>
          <a:xfrm>
            <a:off x="7972331" y="4396698"/>
            <a:ext cx="0" cy="63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91A03F2F-F1BE-801E-37C8-0F959E1B7AC5}"/>
              </a:ext>
            </a:extLst>
          </p:cNvPr>
          <p:cNvCxnSpPr>
            <a:stCxn id="6" idx="3"/>
          </p:cNvCxnSpPr>
          <p:nvPr/>
        </p:nvCxnSpPr>
        <p:spPr>
          <a:xfrm>
            <a:off x="7063053" y="5446617"/>
            <a:ext cx="266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AEBA82A-7A70-2540-2934-FCA17022ABA1}"/>
              </a:ext>
            </a:extLst>
          </p:cNvPr>
          <p:cNvCxnSpPr>
            <a:cxnSpLocks/>
            <a:stCxn id="46" idx="3"/>
            <a:endCxn id="7" idx="1"/>
          </p:cNvCxnSpPr>
          <p:nvPr/>
        </p:nvCxnSpPr>
        <p:spPr>
          <a:xfrm flipV="1">
            <a:off x="8488909" y="5423021"/>
            <a:ext cx="374610" cy="2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665ADF-C301-8582-A56A-213E713F0606}"/>
                  </a:ext>
                </a:extLst>
              </p:cNvPr>
              <p:cNvSpPr txBox="1"/>
              <p:nvPr/>
            </p:nvSpPr>
            <p:spPr>
              <a:xfrm>
                <a:off x="6794191" y="4546057"/>
                <a:ext cx="1069845" cy="4070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CN" altLang="en-US"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sSup>
                        <m:sSupPr>
                          <m:ctrlP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ctrlPr>
                        </m:sSupPr>
                        <m:e>
                          <m: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acc>
                            <m:accPr>
                              <m:chr m:val="̃"/>
                              <m:ctrlPr>
                                <a:rPr kumimoji="1" lang="en-US" altLang="zh-CN" sz="2000" b="1" i="1">
                                  <a:solidFill>
                                    <a:srgbClr val="C00000"/>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a:solidFill>
                                    <a:srgbClr val="C00000"/>
                                  </a:solidFill>
                                  <a:latin typeface="Cambria Math" panose="02040503050406030204" pitchFamily="18" charset="0"/>
                                  <a:ea typeface="Cambria Math" panose="02040503050406030204" pitchFamily="18" charset="0"/>
                                  <a:cs typeface="OPPOSans R" panose="00020600040101010101" pitchFamily="18" charset="-122"/>
                                </a:rPr>
                                <m:t>𝛔</m:t>
                              </m:r>
                            </m:e>
                          </m:acc>
                          <m: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e>
                        <m:sup>
                          <m: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𝟏</m:t>
                          </m:r>
                        </m:sup>
                      </m:sSup>
                    </m:oMath>
                  </m:oMathPara>
                </a14:m>
                <a:endParaRPr kumimoji="1" lang="zh-CN" altLang="en-US" sz="20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8" name="文本框 7">
                <a:extLst>
                  <a:ext uri="{FF2B5EF4-FFF2-40B4-BE49-F238E27FC236}">
                    <a16:creationId xmlns:a16="http://schemas.microsoft.com/office/drawing/2014/main" id="{A4665ADF-C301-8582-A56A-213E713F0606}"/>
                  </a:ext>
                </a:extLst>
              </p:cNvPr>
              <p:cNvSpPr txBox="1">
                <a:spLocks noRot="1" noChangeAspect="1" noMove="1" noResize="1" noEditPoints="1" noAdjustHandles="1" noChangeArrowheads="1" noChangeShapeType="1" noTextEdit="1"/>
              </p:cNvSpPr>
              <p:nvPr/>
            </p:nvSpPr>
            <p:spPr>
              <a:xfrm>
                <a:off x="6794191" y="4546057"/>
                <a:ext cx="1069845" cy="407099"/>
              </a:xfrm>
              <a:prstGeom prst="rect">
                <a:avLst/>
              </a:prstGeom>
              <a:blipFill>
                <a:blip r:embed="rId11"/>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A010481-6AAD-DCF2-7D31-6CF2DF2A6F37}"/>
                  </a:ext>
                </a:extLst>
              </p:cNvPr>
              <p:cNvSpPr txBox="1"/>
              <p:nvPr/>
            </p:nvSpPr>
            <p:spPr>
              <a:xfrm>
                <a:off x="8367036" y="3837707"/>
                <a:ext cx="25617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𝑨𝒈𝒈</m:t>
                      </m:r>
                      <m:d>
                        <m:dPr>
                          <m:ctrlPr>
                            <a:rPr kumimoji="1" lang="en-US" altLang="zh-CN" sz="2000" b="1" i="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ctrlPr>
                        </m:dPr>
                        <m:e>
                          <m:r>
                            <a:rPr kumimoji="1" lang="en-US" altLang="zh-CN" sz="2000" b="1" i="1"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m:t>
                          </m:r>
                          <m:acc>
                            <m:accPr>
                              <m:chr m:val="̃"/>
                              <m:ctrlPr>
                                <a:rPr kumimoji="1" lang="en-US" altLang="zh-CN" sz="2000" b="1" i="1">
                                  <a:solidFill>
                                    <a:srgbClr val="C00000"/>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a:solidFill>
                                    <a:srgbClr val="C00000"/>
                                  </a:solidFill>
                                  <a:latin typeface="Cambria Math" panose="02040503050406030204" pitchFamily="18" charset="0"/>
                                  <a:ea typeface="Cambria Math" panose="02040503050406030204" pitchFamily="18" charset="0"/>
                                  <a:cs typeface="OPPOSans R" panose="00020600040101010101" pitchFamily="18" charset="-122"/>
                                </a:rPr>
                                <m:t>𝛔</m:t>
                              </m:r>
                            </m:e>
                          </m:acc>
                        </m:e>
                      </m:d>
                      <m:r>
                        <a:rPr kumimoji="1" lang="en-US" altLang="zh-CN" sz="2000" b="1" i="0"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m:t>
                      </m:r>
                      <m:acc>
                        <m:accPr>
                          <m:chr m:val="̃"/>
                          <m:ctrlPr>
                            <a:rPr kumimoji="1" lang="en-US" altLang="zh-CN" sz="2000" b="1" i="1">
                              <a:solidFill>
                                <a:srgbClr val="C00000"/>
                              </a:solidFill>
                              <a:latin typeface="Cambria Math" panose="02040503050406030204" pitchFamily="18" charset="0"/>
                              <a:ea typeface="OPPOSans R" panose="00020600040101010101" pitchFamily="18" charset="-122"/>
                              <a:cs typeface="OPPOSans R" panose="00020600040101010101" pitchFamily="18" charset="-122"/>
                            </a:rPr>
                          </m:ctrlPr>
                        </m:accPr>
                        <m:e>
                          <m:r>
                            <a:rPr kumimoji="1" lang="en-US" altLang="zh-CN" sz="2000" b="1" i="1">
                              <a:solidFill>
                                <a:srgbClr val="C00000"/>
                              </a:solidFill>
                              <a:latin typeface="Cambria Math" panose="02040503050406030204" pitchFamily="18" charset="0"/>
                              <a:ea typeface="Cambria Math" panose="02040503050406030204" pitchFamily="18" charset="0"/>
                              <a:cs typeface="OPPOSans R" panose="00020600040101010101" pitchFamily="18" charset="-122"/>
                            </a:rPr>
                            <m:t>𝛔</m:t>
                          </m:r>
                        </m:e>
                      </m:acc>
                    </m:oMath>
                  </m:oMathPara>
                </a14:m>
                <a:endParaRPr kumimoji="1" lang="zh-CN" altLang="en-US" sz="20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10" name="文本框 9">
                <a:extLst>
                  <a:ext uri="{FF2B5EF4-FFF2-40B4-BE49-F238E27FC236}">
                    <a16:creationId xmlns:a16="http://schemas.microsoft.com/office/drawing/2014/main" id="{FA010481-6AAD-DCF2-7D31-6CF2DF2A6F37}"/>
                  </a:ext>
                </a:extLst>
              </p:cNvPr>
              <p:cNvSpPr txBox="1">
                <a:spLocks noRot="1" noChangeAspect="1" noMove="1" noResize="1" noEditPoints="1" noAdjustHandles="1" noChangeArrowheads="1" noChangeShapeType="1" noTextEdit="1"/>
              </p:cNvSpPr>
              <p:nvPr/>
            </p:nvSpPr>
            <p:spPr>
              <a:xfrm>
                <a:off x="8367036" y="3837707"/>
                <a:ext cx="2561792" cy="400110"/>
              </a:xfrm>
              <a:prstGeom prst="rect">
                <a:avLst/>
              </a:prstGeom>
              <a:blipFill>
                <a:blip r:embed="rId12"/>
                <a:stretch>
                  <a:fillRect b="-9375"/>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204A7983-1CB4-1398-886F-418DF36A3772}"/>
              </a:ext>
            </a:extLst>
          </p:cNvPr>
          <p:cNvPicPr>
            <a:picLocks noChangeAspect="1"/>
          </p:cNvPicPr>
          <p:nvPr/>
        </p:nvPicPr>
        <p:blipFill rotWithShape="1">
          <a:blip r:embed="rId13"/>
          <a:srcRect l="840" t="1643" r="-675" b="-1464"/>
          <a:stretch/>
        </p:blipFill>
        <p:spPr>
          <a:xfrm>
            <a:off x="1" y="1265941"/>
            <a:ext cx="5444050" cy="3538665"/>
          </a:xfrm>
          <a:prstGeom prst="rect">
            <a:avLst/>
          </a:prstGeom>
        </p:spPr>
      </p:pic>
      <p:pic>
        <p:nvPicPr>
          <p:cNvPr id="18" name="图形 17" descr="解除锁定 纯色填充">
            <a:extLst>
              <a:ext uri="{FF2B5EF4-FFF2-40B4-BE49-F238E27FC236}">
                <a16:creationId xmlns:a16="http://schemas.microsoft.com/office/drawing/2014/main" id="{2528C44A-0117-6125-84A1-24860B2B45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740" y="4546057"/>
            <a:ext cx="412607" cy="412607"/>
          </a:xfrm>
          <a:prstGeom prst="rect">
            <a:avLst/>
          </a:prstGeom>
        </p:spPr>
      </p:pic>
      <p:sp>
        <p:nvSpPr>
          <p:cNvPr id="20" name="文本框 19">
            <a:extLst>
              <a:ext uri="{FF2B5EF4-FFF2-40B4-BE49-F238E27FC236}">
                <a16:creationId xmlns:a16="http://schemas.microsoft.com/office/drawing/2014/main" id="{B770357D-F160-5B11-515F-6CF55AC68159}"/>
              </a:ext>
            </a:extLst>
          </p:cNvPr>
          <p:cNvSpPr txBox="1"/>
          <p:nvPr/>
        </p:nvSpPr>
        <p:spPr>
          <a:xfrm>
            <a:off x="3867152" y="6113085"/>
            <a:ext cx="4467890" cy="400110"/>
          </a:xfrm>
          <a:prstGeom prst="rect">
            <a:avLst/>
          </a:prstGeom>
          <a:noFill/>
        </p:spPr>
        <p:txBody>
          <a:bodyPr wrap="none" rtlCol="0">
            <a:spAutoFit/>
          </a:bodyPr>
          <a:lstStyle/>
          <a:p>
            <a:pPr algn="l"/>
            <a:r>
              <a:rPr kumimoji="1" lang="en-US" altLang="zh-CN" sz="20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rPr>
              <a:t>Aggregate extraction assumption</a:t>
            </a:r>
            <a:endParaRPr kumimoji="1" lang="zh-CN" altLang="en-US" sz="20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04195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文本框 271">
            <a:extLst>
              <a:ext uri="{FF2B5EF4-FFF2-40B4-BE49-F238E27FC236}">
                <a16:creationId xmlns:a16="http://schemas.microsoft.com/office/drawing/2014/main" id="{F2E03AAF-4D5F-48C2-BFEE-FB43D7C14287}"/>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加密货币支付</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2737870" y="1985168"/>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9501595" y="2005522"/>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16" name="椭圆形标注 15">
            <a:extLst>
              <a:ext uri="{FF2B5EF4-FFF2-40B4-BE49-F238E27FC236}">
                <a16:creationId xmlns:a16="http://schemas.microsoft.com/office/drawing/2014/main" id="{E5FE42E8-CD33-43DC-68A9-12E0E07D713B}"/>
              </a:ext>
            </a:extLst>
          </p:cNvPr>
          <p:cNvSpPr/>
          <p:nvPr/>
        </p:nvSpPr>
        <p:spPr>
          <a:xfrm>
            <a:off x="3810000" y="1466850"/>
            <a:ext cx="2057400" cy="1037719"/>
          </a:xfrm>
          <a:prstGeom prst="wedgeEllipseCallout">
            <a:avLst>
              <a:gd name="adj1" fmla="val -39352"/>
              <a:gd name="adj2" fmla="val 5332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zh-CN" altLang="en-US" dirty="0"/>
              <a:t>我想买电视，需要多少钱？</a:t>
            </a:r>
          </a:p>
        </p:txBody>
      </p:sp>
      <p:sp>
        <p:nvSpPr>
          <p:cNvPr id="18" name="椭圆形标注 17">
            <a:extLst>
              <a:ext uri="{FF2B5EF4-FFF2-40B4-BE49-F238E27FC236}">
                <a16:creationId xmlns:a16="http://schemas.microsoft.com/office/drawing/2014/main" id="{0B6D6442-7753-D567-7601-849CB0E0B4BE}"/>
              </a:ext>
            </a:extLst>
          </p:cNvPr>
          <p:cNvSpPr/>
          <p:nvPr/>
        </p:nvSpPr>
        <p:spPr>
          <a:xfrm>
            <a:off x="7362665" y="1438950"/>
            <a:ext cx="2057400" cy="1037719"/>
          </a:xfrm>
          <a:prstGeom prst="wedgeEllipseCallout">
            <a:avLst>
              <a:gd name="adj1" fmla="val 50463"/>
              <a:gd name="adj2" fmla="val 4965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dirty="0"/>
              <a:t>1BTC</a:t>
            </a:r>
            <a:r>
              <a:rPr kumimoji="1" lang="zh-CN" altLang="en-US" dirty="0"/>
              <a:t>。</a:t>
            </a:r>
          </a:p>
        </p:txBody>
      </p:sp>
      <p:sp>
        <p:nvSpPr>
          <p:cNvPr id="40" name="圆角矩形 39">
            <a:extLst>
              <a:ext uri="{FF2B5EF4-FFF2-40B4-BE49-F238E27FC236}">
                <a16:creationId xmlns:a16="http://schemas.microsoft.com/office/drawing/2014/main" id="{F6614358-1354-BBCB-FEC0-C7DEFAFDEE6F}"/>
              </a:ext>
            </a:extLst>
          </p:cNvPr>
          <p:cNvSpPr/>
          <p:nvPr/>
        </p:nvSpPr>
        <p:spPr>
          <a:xfrm>
            <a:off x="2259944"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1" name="右箭头 40">
            <a:extLst>
              <a:ext uri="{FF2B5EF4-FFF2-40B4-BE49-F238E27FC236}">
                <a16:creationId xmlns:a16="http://schemas.microsoft.com/office/drawing/2014/main" id="{AC530744-4F4A-B0AD-56A3-8D30CA7CCC66}"/>
              </a:ext>
            </a:extLst>
          </p:cNvPr>
          <p:cNvSpPr/>
          <p:nvPr/>
        </p:nvSpPr>
        <p:spPr>
          <a:xfrm rot="10800000">
            <a:off x="3168336" y="5131813"/>
            <a:ext cx="914399" cy="1063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5" name="圆角矩形 44">
            <a:extLst>
              <a:ext uri="{FF2B5EF4-FFF2-40B4-BE49-F238E27FC236}">
                <a16:creationId xmlns:a16="http://schemas.microsoft.com/office/drawing/2014/main" id="{3F4F36F7-123A-0F55-80CD-D8F91C480553}"/>
              </a:ext>
            </a:extLst>
          </p:cNvPr>
          <p:cNvSpPr/>
          <p:nvPr/>
        </p:nvSpPr>
        <p:spPr>
          <a:xfrm>
            <a:off x="4116806"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6" name="右箭头 45">
            <a:extLst>
              <a:ext uri="{FF2B5EF4-FFF2-40B4-BE49-F238E27FC236}">
                <a16:creationId xmlns:a16="http://schemas.microsoft.com/office/drawing/2014/main" id="{77D514DB-169D-09F0-2F1D-8B7FF7D8A2B8}"/>
              </a:ext>
            </a:extLst>
          </p:cNvPr>
          <p:cNvSpPr/>
          <p:nvPr/>
        </p:nvSpPr>
        <p:spPr>
          <a:xfrm rot="10800000">
            <a:off x="5025198" y="5131813"/>
            <a:ext cx="914399" cy="1063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7" name="圆角矩形 46">
            <a:extLst>
              <a:ext uri="{FF2B5EF4-FFF2-40B4-BE49-F238E27FC236}">
                <a16:creationId xmlns:a16="http://schemas.microsoft.com/office/drawing/2014/main" id="{2B471F56-97EA-7051-1440-58B487701751}"/>
              </a:ext>
            </a:extLst>
          </p:cNvPr>
          <p:cNvSpPr/>
          <p:nvPr/>
        </p:nvSpPr>
        <p:spPr>
          <a:xfrm>
            <a:off x="5969312"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9" name="右箭头 48">
            <a:extLst>
              <a:ext uri="{FF2B5EF4-FFF2-40B4-BE49-F238E27FC236}">
                <a16:creationId xmlns:a16="http://schemas.microsoft.com/office/drawing/2014/main" id="{73FF52F4-D12E-523A-7564-F260A6E11ECE}"/>
              </a:ext>
            </a:extLst>
          </p:cNvPr>
          <p:cNvSpPr/>
          <p:nvPr/>
        </p:nvSpPr>
        <p:spPr>
          <a:xfrm rot="10800000">
            <a:off x="6877704" y="5131813"/>
            <a:ext cx="914399" cy="1063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0" name="圆角矩形 49">
            <a:extLst>
              <a:ext uri="{FF2B5EF4-FFF2-40B4-BE49-F238E27FC236}">
                <a16:creationId xmlns:a16="http://schemas.microsoft.com/office/drawing/2014/main" id="{5BFF3ED4-BE3D-9C89-2CE6-1BD674F204F7}"/>
              </a:ext>
            </a:extLst>
          </p:cNvPr>
          <p:cNvSpPr/>
          <p:nvPr/>
        </p:nvSpPr>
        <p:spPr>
          <a:xfrm>
            <a:off x="7829681"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53" name="直线箭头连接符 52">
            <a:extLst>
              <a:ext uri="{FF2B5EF4-FFF2-40B4-BE49-F238E27FC236}">
                <a16:creationId xmlns:a16="http://schemas.microsoft.com/office/drawing/2014/main" id="{D5CBEABD-E973-AF8D-35A7-802B15238AB3}"/>
              </a:ext>
            </a:extLst>
          </p:cNvPr>
          <p:cNvCxnSpPr>
            <a:cxnSpLocks/>
            <a:stCxn id="50" idx="3"/>
          </p:cNvCxnSpPr>
          <p:nvPr/>
        </p:nvCxnSpPr>
        <p:spPr>
          <a:xfrm flipV="1">
            <a:off x="8708357" y="5184997"/>
            <a:ext cx="2057400" cy="1"/>
          </a:xfrm>
          <a:prstGeom prst="straightConnector1">
            <a:avLst/>
          </a:prstGeom>
          <a:ln w="476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FBDF3C45-3C8B-D649-F6B7-A3BF710D3064}"/>
              </a:ext>
            </a:extLst>
          </p:cNvPr>
          <p:cNvGrpSpPr/>
          <p:nvPr/>
        </p:nvGrpSpPr>
        <p:grpSpPr>
          <a:xfrm>
            <a:off x="7643268" y="4338819"/>
            <a:ext cx="662361" cy="779724"/>
            <a:chOff x="5638800" y="3328602"/>
            <a:chExt cx="662361" cy="779724"/>
          </a:xfrm>
        </p:grpSpPr>
        <p:grpSp>
          <p:nvGrpSpPr>
            <p:cNvPr id="28" name="组合 27">
              <a:extLst>
                <a:ext uri="{FF2B5EF4-FFF2-40B4-BE49-F238E27FC236}">
                  <a16:creationId xmlns:a16="http://schemas.microsoft.com/office/drawing/2014/main" id="{B71C1B0B-A84E-CB6D-F17B-10E9C4048625}"/>
                </a:ext>
              </a:extLst>
            </p:cNvPr>
            <p:cNvGrpSpPr/>
            <p:nvPr/>
          </p:nvGrpSpPr>
          <p:grpSpPr>
            <a:xfrm>
              <a:off x="5638800" y="3328602"/>
              <a:ext cx="662361" cy="557598"/>
              <a:chOff x="5638800" y="2971800"/>
              <a:chExt cx="1095632" cy="914400"/>
            </a:xfrm>
          </p:grpSpPr>
          <p:pic>
            <p:nvPicPr>
              <p:cNvPr id="20" name="图形 19" descr="合同 纯色填充">
                <a:extLst>
                  <a:ext uri="{FF2B5EF4-FFF2-40B4-BE49-F238E27FC236}">
                    <a16:creationId xmlns:a16="http://schemas.microsoft.com/office/drawing/2014/main" id="{A64009EE-75A5-65AA-0ED7-2A2070658F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26" name="图形 25" descr="笔 纯色填充">
                <a:extLst>
                  <a:ext uri="{FF2B5EF4-FFF2-40B4-BE49-F238E27FC236}">
                    <a16:creationId xmlns:a16="http://schemas.microsoft.com/office/drawing/2014/main" id="{5ECF5417-045F-42A3-F85C-B1D4D815D7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36" name="文本框 35">
              <a:extLst>
                <a:ext uri="{FF2B5EF4-FFF2-40B4-BE49-F238E27FC236}">
                  <a16:creationId xmlns:a16="http://schemas.microsoft.com/office/drawing/2014/main" id="{124149A2-4E18-89DF-26FC-CAEFCDF8AC32}"/>
                </a:ext>
              </a:extLst>
            </p:cNvPr>
            <p:cNvSpPr txBox="1"/>
            <p:nvPr/>
          </p:nvSpPr>
          <p:spPr>
            <a:xfrm>
              <a:off x="5705175" y="3769772"/>
              <a:ext cx="569387" cy="338554"/>
            </a:xfrm>
            <a:prstGeom prst="rect">
              <a:avLst/>
            </a:prstGeom>
            <a:noFill/>
          </p:spPr>
          <p:txBody>
            <a:bodyPr wrap="none" rtlCol="0">
              <a:spAutoFit/>
            </a:bodyPr>
            <a:lstStyle/>
            <a:p>
              <a:pPr algn="l"/>
              <a:r>
                <a:rPr kumimoji="1" lang="en-US" altLang="zh-CN" sz="16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tx</a:t>
              </a:r>
              <a:r>
                <a:rPr kumimoji="1" lang="en-US" altLang="zh-CN" sz="1600" b="1" baseline="-25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pay</a:t>
              </a:r>
              <a:endParaRPr kumimoji="1" lang="zh-CN" altLang="en-US" sz="16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p:txBody>
        </p:sp>
      </p:grpSp>
    </p:spTree>
    <p:extLst>
      <p:ext uri="{BB962C8B-B14F-4D97-AF65-F5344CB8AC3E}">
        <p14:creationId xmlns:p14="http://schemas.microsoft.com/office/powerpoint/2010/main" val="9518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Local 3-party channel</a:t>
            </a:r>
          </a:p>
        </p:txBody>
      </p:sp>
      <p:grpSp>
        <p:nvGrpSpPr>
          <p:cNvPr id="8" name="组合 7">
            <a:extLst>
              <a:ext uri="{FF2B5EF4-FFF2-40B4-BE49-F238E27FC236}">
                <a16:creationId xmlns:a16="http://schemas.microsoft.com/office/drawing/2014/main" id="{3654132E-5F8B-3CE2-2B70-8A310F0A0503}"/>
              </a:ext>
            </a:extLst>
          </p:cNvPr>
          <p:cNvGrpSpPr/>
          <p:nvPr/>
        </p:nvGrpSpPr>
        <p:grpSpPr>
          <a:xfrm>
            <a:off x="6599528" y="3513588"/>
            <a:ext cx="914400" cy="1343434"/>
            <a:chOff x="2590534" y="2001681"/>
            <a:chExt cx="914400" cy="1343434"/>
          </a:xfrm>
        </p:grpSpPr>
        <p:pic>
          <p:nvPicPr>
            <p:cNvPr id="10" name="图形 9" descr="用户 纯色填充">
              <a:extLst>
                <a:ext uri="{FF2B5EF4-FFF2-40B4-BE49-F238E27FC236}">
                  <a16:creationId xmlns:a16="http://schemas.microsoft.com/office/drawing/2014/main" id="{B761F407-D3ED-FDC2-473C-31A506FEE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2" name="文本框 11">
              <a:extLst>
                <a:ext uri="{FF2B5EF4-FFF2-40B4-BE49-F238E27FC236}">
                  <a16:creationId xmlns:a16="http://schemas.microsoft.com/office/drawing/2014/main" id="{4A0DD358-49CA-7B7E-E617-982C365514D0}"/>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64" name="组合 63">
            <a:extLst>
              <a:ext uri="{FF2B5EF4-FFF2-40B4-BE49-F238E27FC236}">
                <a16:creationId xmlns:a16="http://schemas.microsoft.com/office/drawing/2014/main" id="{BCC0773C-4010-CDC3-3651-7FEB0E45C5B8}"/>
              </a:ext>
            </a:extLst>
          </p:cNvPr>
          <p:cNvGrpSpPr/>
          <p:nvPr/>
        </p:nvGrpSpPr>
        <p:grpSpPr>
          <a:xfrm>
            <a:off x="1441907" y="1262564"/>
            <a:ext cx="10411471" cy="2366041"/>
            <a:chOff x="-465710" y="1224789"/>
            <a:chExt cx="10411471" cy="2366041"/>
          </a:xfrm>
        </p:grpSpPr>
        <p:pic>
          <p:nvPicPr>
            <p:cNvPr id="43" name="图片 42">
              <a:extLst>
                <a:ext uri="{FF2B5EF4-FFF2-40B4-BE49-F238E27FC236}">
                  <a16:creationId xmlns:a16="http://schemas.microsoft.com/office/drawing/2014/main" id="{94F6B96A-31A2-0FE7-7B37-BF61F9065793}"/>
                </a:ext>
              </a:extLst>
            </p:cNvPr>
            <p:cNvPicPr>
              <a:picLocks noChangeAspect="1"/>
            </p:cNvPicPr>
            <p:nvPr/>
          </p:nvPicPr>
          <p:blipFill>
            <a:blip r:embed="rId5"/>
            <a:stretch>
              <a:fillRect/>
            </a:stretch>
          </p:blipFill>
          <p:spPr>
            <a:xfrm>
              <a:off x="7859594" y="2415955"/>
              <a:ext cx="2086167" cy="1047428"/>
            </a:xfrm>
            <a:prstGeom prst="rect">
              <a:avLst/>
            </a:prstGeom>
          </p:spPr>
        </p:pic>
        <p:grpSp>
          <p:nvGrpSpPr>
            <p:cNvPr id="15" name="组合 14">
              <a:extLst>
                <a:ext uri="{FF2B5EF4-FFF2-40B4-BE49-F238E27FC236}">
                  <a16:creationId xmlns:a16="http://schemas.microsoft.com/office/drawing/2014/main" id="{4B941BBB-1D51-02A4-294A-F3E419589B60}"/>
                </a:ext>
              </a:extLst>
            </p:cNvPr>
            <p:cNvGrpSpPr/>
            <p:nvPr/>
          </p:nvGrpSpPr>
          <p:grpSpPr>
            <a:xfrm>
              <a:off x="2059311" y="1597607"/>
              <a:ext cx="914400" cy="1343434"/>
              <a:chOff x="2590534" y="2001681"/>
              <a:chExt cx="914400" cy="1343434"/>
            </a:xfrm>
          </p:grpSpPr>
          <p:pic>
            <p:nvPicPr>
              <p:cNvPr id="18" name="图形 17" descr="用户 纯色填充">
                <a:extLst>
                  <a:ext uri="{FF2B5EF4-FFF2-40B4-BE49-F238E27FC236}">
                    <a16:creationId xmlns:a16="http://schemas.microsoft.com/office/drawing/2014/main" id="{C86261BC-9411-5016-993A-E92237184F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20" name="文本框 19">
                <a:extLst>
                  <a:ext uri="{FF2B5EF4-FFF2-40B4-BE49-F238E27FC236}">
                    <a16:creationId xmlns:a16="http://schemas.microsoft.com/office/drawing/2014/main" id="{F8C9D313-4C3D-9877-C86F-50E62FA0E7B5}"/>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22" name="组合 21">
              <a:extLst>
                <a:ext uri="{FF2B5EF4-FFF2-40B4-BE49-F238E27FC236}">
                  <a16:creationId xmlns:a16="http://schemas.microsoft.com/office/drawing/2014/main" id="{3D0EFFE2-1DD4-26DA-8E5E-0249FB3B39CF}"/>
                </a:ext>
              </a:extLst>
            </p:cNvPr>
            <p:cNvGrpSpPr/>
            <p:nvPr/>
          </p:nvGrpSpPr>
          <p:grpSpPr>
            <a:xfrm>
              <a:off x="7167064" y="1597607"/>
              <a:ext cx="914400" cy="1343434"/>
              <a:chOff x="2590534" y="2001681"/>
              <a:chExt cx="914400" cy="1343434"/>
            </a:xfrm>
          </p:grpSpPr>
          <p:pic>
            <p:nvPicPr>
              <p:cNvPr id="24" name="图形 23" descr="用户 纯色填充">
                <a:extLst>
                  <a:ext uri="{FF2B5EF4-FFF2-40B4-BE49-F238E27FC236}">
                    <a16:creationId xmlns:a16="http://schemas.microsoft.com/office/drawing/2014/main" id="{48B62B33-2E9C-09EC-D2A0-DC1E4B8BDE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25" name="文本框 24">
                <a:extLst>
                  <a:ext uri="{FF2B5EF4-FFF2-40B4-BE49-F238E27FC236}">
                    <a16:creationId xmlns:a16="http://schemas.microsoft.com/office/drawing/2014/main" id="{B381DC74-6B13-473B-F37E-1C8C2BEA5843}"/>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cxnSp>
          <p:nvCxnSpPr>
            <p:cNvPr id="29" name="直线箭头连接符 28">
              <a:extLst>
                <a:ext uri="{FF2B5EF4-FFF2-40B4-BE49-F238E27FC236}">
                  <a16:creationId xmlns:a16="http://schemas.microsoft.com/office/drawing/2014/main" id="{4A7BBD40-A376-2012-A978-F5EDF3EFDFC6}"/>
                </a:ext>
              </a:extLst>
            </p:cNvPr>
            <p:cNvCxnSpPr>
              <a:cxnSpLocks/>
            </p:cNvCxnSpPr>
            <p:nvPr/>
          </p:nvCxnSpPr>
          <p:spPr>
            <a:xfrm>
              <a:off x="3188043" y="2533187"/>
              <a:ext cx="3805881"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35FAB08-1CC5-8959-F663-1957AE7312BA}"/>
                    </a:ext>
                  </a:extLst>
                </p:cNvPr>
                <p:cNvSpPr txBox="1"/>
                <p:nvPr/>
              </p:nvSpPr>
              <p:spPr>
                <a:xfrm>
                  <a:off x="3658218" y="2074328"/>
                  <a:ext cx="161031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𝟑𝟎</m:t>
                        </m:r>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 , </m:t>
                        </m:r>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𝑪𝑯𝑪𝑫</m:t>
                        </m:r>
                        <m:r>
                          <a:rPr kumimoji="1" lang="en-US" altLang="zh-CN" sz="2000" b="1" i="1" baseline="-25000"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 ,</m:t>
                        </m:r>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𝑻</m:t>
                        </m:r>
                      </m:oMath>
                    </m:oMathPara>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32" name="文本框 31">
                  <a:extLst>
                    <a:ext uri="{FF2B5EF4-FFF2-40B4-BE49-F238E27FC236}">
                      <a16:creationId xmlns:a16="http://schemas.microsoft.com/office/drawing/2014/main" id="{D35FAB08-1CC5-8959-F663-1957AE7312BA}"/>
                    </a:ext>
                  </a:extLst>
                </p:cNvPr>
                <p:cNvSpPr txBox="1">
                  <a:spLocks noRot="1" noChangeAspect="1" noMove="1" noResize="1" noEditPoints="1" noAdjustHandles="1" noChangeArrowheads="1" noChangeShapeType="1" noTextEdit="1"/>
                </p:cNvSpPr>
                <p:nvPr/>
              </p:nvSpPr>
              <p:spPr>
                <a:xfrm>
                  <a:off x="3658218" y="2074328"/>
                  <a:ext cx="1610313" cy="400110"/>
                </a:xfrm>
                <a:prstGeom prst="rect">
                  <a:avLst/>
                </a:prstGeom>
                <a:blipFill>
                  <a:blip r:embed="rId6"/>
                  <a:stretch>
                    <a:fillRect b="-25000"/>
                  </a:stretch>
                </a:blipFill>
              </p:spPr>
              <p:txBody>
                <a:bodyPr/>
                <a:lstStyle/>
                <a:p>
                  <a:r>
                    <a:rPr lang="zh-CN" altLang="en-US">
                      <a:noFill/>
                    </a:rPr>
                    <a:t> </a:t>
                  </a:r>
                </a:p>
              </p:txBody>
            </p:sp>
          </mc:Fallback>
        </mc:AlternateContent>
        <p:pic>
          <p:nvPicPr>
            <p:cNvPr id="34" name="图片 33">
              <a:extLst>
                <a:ext uri="{FF2B5EF4-FFF2-40B4-BE49-F238E27FC236}">
                  <a16:creationId xmlns:a16="http://schemas.microsoft.com/office/drawing/2014/main" id="{9C092E04-5799-AB19-A77B-3D39D0305266}"/>
                </a:ext>
              </a:extLst>
            </p:cNvPr>
            <p:cNvPicPr>
              <a:picLocks noChangeAspect="1"/>
            </p:cNvPicPr>
            <p:nvPr/>
          </p:nvPicPr>
          <p:blipFill>
            <a:blip r:embed="rId7"/>
            <a:stretch>
              <a:fillRect/>
            </a:stretch>
          </p:blipFill>
          <p:spPr>
            <a:xfrm>
              <a:off x="3173071" y="1224789"/>
              <a:ext cx="1524509" cy="801852"/>
            </a:xfrm>
            <a:prstGeom prst="rect">
              <a:avLst/>
            </a:prstGeom>
          </p:spPr>
        </p:pic>
        <p:grpSp>
          <p:nvGrpSpPr>
            <p:cNvPr id="37" name="组合 36">
              <a:extLst>
                <a:ext uri="{FF2B5EF4-FFF2-40B4-BE49-F238E27FC236}">
                  <a16:creationId xmlns:a16="http://schemas.microsoft.com/office/drawing/2014/main" id="{8FC8E9CD-8CA7-1966-5E98-FD4D10438E45}"/>
                </a:ext>
              </a:extLst>
            </p:cNvPr>
            <p:cNvGrpSpPr/>
            <p:nvPr/>
          </p:nvGrpSpPr>
          <p:grpSpPr>
            <a:xfrm>
              <a:off x="4909921" y="1290727"/>
              <a:ext cx="1938208" cy="973381"/>
              <a:chOff x="4628456" y="3333385"/>
              <a:chExt cx="2311400" cy="1322184"/>
            </a:xfrm>
          </p:grpSpPr>
          <p:pic>
            <p:nvPicPr>
              <p:cNvPr id="35" name="图片 34">
                <a:extLst>
                  <a:ext uri="{FF2B5EF4-FFF2-40B4-BE49-F238E27FC236}">
                    <a16:creationId xmlns:a16="http://schemas.microsoft.com/office/drawing/2014/main" id="{4EAE82AA-68BB-DC96-15D1-76B8CC3C6EBC}"/>
                  </a:ext>
                </a:extLst>
              </p:cNvPr>
              <p:cNvPicPr>
                <a:picLocks noChangeAspect="1"/>
              </p:cNvPicPr>
              <p:nvPr/>
            </p:nvPicPr>
            <p:blipFill>
              <a:blip r:embed="rId8"/>
              <a:stretch>
                <a:fillRect/>
              </a:stretch>
            </p:blipFill>
            <p:spPr>
              <a:xfrm>
                <a:off x="4628456" y="3333385"/>
                <a:ext cx="2311400" cy="1104900"/>
              </a:xfrm>
              <a:prstGeom prst="rect">
                <a:avLst/>
              </a:prstGeom>
            </p:spPr>
          </p:pic>
          <p:pic>
            <p:nvPicPr>
              <p:cNvPr id="36" name="图片 35">
                <a:extLst>
                  <a:ext uri="{FF2B5EF4-FFF2-40B4-BE49-F238E27FC236}">
                    <a16:creationId xmlns:a16="http://schemas.microsoft.com/office/drawing/2014/main" id="{8E45A8E1-399E-B458-9957-1FF28F385E6B}"/>
                  </a:ext>
                </a:extLst>
              </p:cNvPr>
              <p:cNvPicPr>
                <a:picLocks noChangeAspect="1"/>
              </p:cNvPicPr>
              <p:nvPr/>
            </p:nvPicPr>
            <p:blipFill>
              <a:blip r:embed="rId9"/>
              <a:stretch>
                <a:fillRect/>
              </a:stretch>
            </p:blipFill>
            <p:spPr>
              <a:xfrm>
                <a:off x="5963309" y="4299969"/>
                <a:ext cx="647700" cy="355600"/>
              </a:xfrm>
              <a:prstGeom prst="rect">
                <a:avLst/>
              </a:prstGeom>
            </p:spPr>
          </p:pic>
        </p:gr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A116676-F917-64FA-B452-80F52C68B859}"/>
                    </a:ext>
                  </a:extLst>
                </p:cNvPr>
                <p:cNvSpPr txBox="1"/>
                <p:nvPr/>
              </p:nvSpPr>
              <p:spPr>
                <a:xfrm>
                  <a:off x="2210136" y="3190720"/>
                  <a:ext cx="5833648" cy="400110"/>
                </a:xfrm>
                <a:prstGeom prst="rect">
                  <a:avLst/>
                </a:prstGeom>
                <a:noFill/>
              </p:spPr>
              <p:txBody>
                <a:bodyPr wrap="none" rtlCol="0">
                  <a:spAutoFit/>
                </a:bodyPr>
                <a:lstStyle/>
                <a:p>
                  <a:pPr algn="l"/>
                  <a14:m>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𝒕𝒙</m:t>
                      </m:r>
                      <m:r>
                        <a:rPr kumimoji="1" lang="en-US" altLang="zh-CN" sz="2000" b="1" i="1" baseline="-25000" dirty="0" err="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𝒔𝒆𝒕𝒖𝒑</m:t>
                      </m:r>
                    </m:oMath>
                  </a14:m>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Transfer 25 coins from </a:t>
                  </a:r>
                  <a14:m>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𝑪𝑯</m:t>
                      </m:r>
                      <m:r>
                        <a:rPr kumimoji="1" lang="en-US" altLang="zh-CN" sz="2000" b="1" i="1" baseline="-25000"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𝑪𝑫</m:t>
                      </m:r>
                    </m:oMath>
                  </a14:m>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to </a:t>
                  </a:r>
                  <a14:m>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𝑪𝑯</m:t>
                      </m:r>
                      <m:r>
                        <a:rPr kumimoji="1" lang="en-US" altLang="zh-CN" sz="2000" b="1" i="1" baseline="-25000"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𝑨𝑪𝑫</m:t>
                      </m:r>
                    </m:oMath>
                  </a14:m>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a:t>
                  </a:r>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39" name="文本框 38">
                  <a:extLst>
                    <a:ext uri="{FF2B5EF4-FFF2-40B4-BE49-F238E27FC236}">
                      <a16:creationId xmlns:a16="http://schemas.microsoft.com/office/drawing/2014/main" id="{BA116676-F917-64FA-B452-80F52C68B859}"/>
                    </a:ext>
                  </a:extLst>
                </p:cNvPr>
                <p:cNvSpPr txBox="1">
                  <a:spLocks noRot="1" noChangeAspect="1" noMove="1" noResize="1" noEditPoints="1" noAdjustHandles="1" noChangeArrowheads="1" noChangeShapeType="1" noTextEdit="1"/>
                </p:cNvSpPr>
                <p:nvPr/>
              </p:nvSpPr>
              <p:spPr>
                <a:xfrm>
                  <a:off x="2210136" y="3190720"/>
                  <a:ext cx="5833648" cy="400110"/>
                </a:xfrm>
                <a:prstGeom prst="rect">
                  <a:avLst/>
                </a:prstGeom>
                <a:blipFill>
                  <a:blip r:embed="rId10"/>
                  <a:stretch>
                    <a:fillRect t="-9375" b="-28125"/>
                  </a:stretch>
                </a:blipFill>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FB3A8B22-090F-5E07-C700-16686CA20AB7}"/>
                </a:ext>
              </a:extLst>
            </p:cNvPr>
            <p:cNvGrpSpPr/>
            <p:nvPr/>
          </p:nvGrpSpPr>
          <p:grpSpPr>
            <a:xfrm>
              <a:off x="-465710" y="2074328"/>
              <a:ext cx="2675846" cy="1453832"/>
              <a:chOff x="2957216" y="4543368"/>
              <a:chExt cx="5038303" cy="1879600"/>
            </a:xfrm>
          </p:grpSpPr>
          <p:pic>
            <p:nvPicPr>
              <p:cNvPr id="40" name="图片 39">
                <a:extLst>
                  <a:ext uri="{FF2B5EF4-FFF2-40B4-BE49-F238E27FC236}">
                    <a16:creationId xmlns:a16="http://schemas.microsoft.com/office/drawing/2014/main" id="{CC254EC7-C5A4-C2DC-A9B0-0248D027F95D}"/>
                  </a:ext>
                </a:extLst>
              </p:cNvPr>
              <p:cNvPicPr>
                <a:picLocks noChangeAspect="1"/>
              </p:cNvPicPr>
              <p:nvPr/>
            </p:nvPicPr>
            <p:blipFill rotWithShape="1">
              <a:blip r:embed="rId11"/>
              <a:srcRect l="3352"/>
              <a:stretch/>
            </p:blipFill>
            <p:spPr>
              <a:xfrm>
                <a:off x="2957216" y="4543368"/>
                <a:ext cx="5023660" cy="1879600"/>
              </a:xfrm>
              <a:prstGeom prst="rect">
                <a:avLst/>
              </a:prstGeom>
            </p:spPr>
          </p:pic>
          <p:pic>
            <p:nvPicPr>
              <p:cNvPr id="41" name="图片 40">
                <a:extLst>
                  <a:ext uri="{FF2B5EF4-FFF2-40B4-BE49-F238E27FC236}">
                    <a16:creationId xmlns:a16="http://schemas.microsoft.com/office/drawing/2014/main" id="{6C1C48BC-0D1F-1C5F-26C0-1EBCA2759E4E}"/>
                  </a:ext>
                </a:extLst>
              </p:cNvPr>
              <p:cNvPicPr>
                <a:picLocks noChangeAspect="1"/>
              </p:cNvPicPr>
              <p:nvPr/>
            </p:nvPicPr>
            <p:blipFill>
              <a:blip r:embed="rId12"/>
              <a:stretch>
                <a:fillRect/>
              </a:stretch>
            </p:blipFill>
            <p:spPr>
              <a:xfrm>
                <a:off x="7563719" y="4573792"/>
                <a:ext cx="431800" cy="1085968"/>
              </a:xfrm>
              <a:prstGeom prst="rect">
                <a:avLst/>
              </a:prstGeom>
            </p:spPr>
          </p:pic>
        </p:grpSp>
      </p:grpSp>
      <p:grpSp>
        <p:nvGrpSpPr>
          <p:cNvPr id="55" name="组合 54">
            <a:extLst>
              <a:ext uri="{FF2B5EF4-FFF2-40B4-BE49-F238E27FC236}">
                <a16:creationId xmlns:a16="http://schemas.microsoft.com/office/drawing/2014/main" id="{C29F2EF5-0978-2F93-D04A-5E3C27FFD7A1}"/>
              </a:ext>
            </a:extLst>
          </p:cNvPr>
          <p:cNvGrpSpPr/>
          <p:nvPr/>
        </p:nvGrpSpPr>
        <p:grpSpPr>
          <a:xfrm>
            <a:off x="3966928" y="5489671"/>
            <a:ext cx="914400" cy="1343434"/>
            <a:chOff x="2590534" y="2001681"/>
            <a:chExt cx="914400" cy="1343434"/>
          </a:xfrm>
        </p:grpSpPr>
        <p:pic>
          <p:nvPicPr>
            <p:cNvPr id="56" name="图形 55" descr="用户 纯色填充">
              <a:extLst>
                <a:ext uri="{FF2B5EF4-FFF2-40B4-BE49-F238E27FC236}">
                  <a16:creationId xmlns:a16="http://schemas.microsoft.com/office/drawing/2014/main" id="{91CFB023-8A29-40C3-2D28-90F9D2357A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57" name="文本框 56">
              <a:extLst>
                <a:ext uri="{FF2B5EF4-FFF2-40B4-BE49-F238E27FC236}">
                  <a16:creationId xmlns:a16="http://schemas.microsoft.com/office/drawing/2014/main" id="{799EB08E-CA0C-7830-F580-8B46A95A8829}"/>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58" name="组合 57">
            <a:extLst>
              <a:ext uri="{FF2B5EF4-FFF2-40B4-BE49-F238E27FC236}">
                <a16:creationId xmlns:a16="http://schemas.microsoft.com/office/drawing/2014/main" id="{090394C6-504E-A14C-2C23-FA832BD24687}"/>
              </a:ext>
            </a:extLst>
          </p:cNvPr>
          <p:cNvGrpSpPr/>
          <p:nvPr/>
        </p:nvGrpSpPr>
        <p:grpSpPr>
          <a:xfrm>
            <a:off x="9074681" y="5489671"/>
            <a:ext cx="914400" cy="1343434"/>
            <a:chOff x="2590534" y="2001681"/>
            <a:chExt cx="914400" cy="1343434"/>
          </a:xfrm>
        </p:grpSpPr>
        <p:pic>
          <p:nvPicPr>
            <p:cNvPr id="59" name="图形 58" descr="用户 纯色填充">
              <a:extLst>
                <a:ext uri="{FF2B5EF4-FFF2-40B4-BE49-F238E27FC236}">
                  <a16:creationId xmlns:a16="http://schemas.microsoft.com/office/drawing/2014/main" id="{0E57DF11-5611-34D5-69A6-62A3763E2E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60" name="文本框 59">
              <a:extLst>
                <a:ext uri="{FF2B5EF4-FFF2-40B4-BE49-F238E27FC236}">
                  <a16:creationId xmlns:a16="http://schemas.microsoft.com/office/drawing/2014/main" id="{0A570401-7D0D-C23D-C7BF-036828CBBB53}"/>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cxnSp>
        <p:nvCxnSpPr>
          <p:cNvPr id="61" name="直线箭头连接符 60">
            <a:extLst>
              <a:ext uri="{FF2B5EF4-FFF2-40B4-BE49-F238E27FC236}">
                <a16:creationId xmlns:a16="http://schemas.microsoft.com/office/drawing/2014/main" id="{9F9CE572-A3FA-BD4B-DD34-CA33C17525E7}"/>
              </a:ext>
            </a:extLst>
          </p:cNvPr>
          <p:cNvCxnSpPr>
            <a:cxnSpLocks/>
          </p:cNvCxnSpPr>
          <p:nvPr/>
        </p:nvCxnSpPr>
        <p:spPr>
          <a:xfrm>
            <a:off x="5087876" y="6425251"/>
            <a:ext cx="3813665"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B34DBCBC-375F-0987-EAEA-6D5D3D717FEE}"/>
              </a:ext>
            </a:extLst>
          </p:cNvPr>
          <p:cNvSpPr/>
          <p:nvPr/>
        </p:nvSpPr>
        <p:spPr>
          <a:xfrm>
            <a:off x="0" y="18444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形状 85">
            <a:extLst>
              <a:ext uri="{FF2B5EF4-FFF2-40B4-BE49-F238E27FC236}">
                <a16:creationId xmlns:a16="http://schemas.microsoft.com/office/drawing/2014/main" id="{6F92AEF3-7B84-F56B-898A-6F4D5183CF68}"/>
              </a:ext>
            </a:extLst>
          </p:cNvPr>
          <p:cNvSpPr/>
          <p:nvPr/>
        </p:nvSpPr>
        <p:spPr>
          <a:xfrm>
            <a:off x="5053914" y="4831492"/>
            <a:ext cx="1729945" cy="1235676"/>
          </a:xfrm>
          <a:custGeom>
            <a:avLst/>
            <a:gdLst>
              <a:gd name="connsiteX0" fmla="*/ 0 w 1729945"/>
              <a:gd name="connsiteY0" fmla="*/ 1235676 h 1235676"/>
              <a:gd name="connsiteX1" fmla="*/ 1198605 w 1729945"/>
              <a:gd name="connsiteY1" fmla="*/ 852616 h 1235676"/>
              <a:gd name="connsiteX2" fmla="*/ 1729945 w 1729945"/>
              <a:gd name="connsiteY2" fmla="*/ 0 h 1235676"/>
            </a:gdLst>
            <a:ahLst/>
            <a:cxnLst>
              <a:cxn ang="0">
                <a:pos x="connsiteX0" y="connsiteY0"/>
              </a:cxn>
              <a:cxn ang="0">
                <a:pos x="connsiteX1" y="connsiteY1"/>
              </a:cxn>
              <a:cxn ang="0">
                <a:pos x="connsiteX2" y="connsiteY2"/>
              </a:cxn>
            </a:cxnLst>
            <a:rect l="l" t="t" r="r" b="b"/>
            <a:pathLst>
              <a:path w="1729945" h="1235676">
                <a:moveTo>
                  <a:pt x="0" y="1235676"/>
                </a:moveTo>
                <a:cubicBezTo>
                  <a:pt x="455140" y="1147119"/>
                  <a:pt x="910281" y="1058562"/>
                  <a:pt x="1198605" y="852616"/>
                </a:cubicBezTo>
                <a:cubicBezTo>
                  <a:pt x="1486929" y="646670"/>
                  <a:pt x="1608437" y="323335"/>
                  <a:pt x="1729945" y="0"/>
                </a:cubicBezTo>
              </a:path>
            </a:pathLst>
          </a:custGeom>
          <a:noFill/>
          <a:ln w="28575">
            <a:solidFill>
              <a:schemeClr val="accent1"/>
            </a:solidFill>
            <a:prstDash val="sysDash"/>
            <a:headEnd type="arrow"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任意形状 86">
            <a:extLst>
              <a:ext uri="{FF2B5EF4-FFF2-40B4-BE49-F238E27FC236}">
                <a16:creationId xmlns:a16="http://schemas.microsoft.com/office/drawing/2014/main" id="{610C0E4C-1216-F0C9-1D08-492DE2A91BAD}"/>
              </a:ext>
            </a:extLst>
          </p:cNvPr>
          <p:cNvSpPr/>
          <p:nvPr/>
        </p:nvSpPr>
        <p:spPr>
          <a:xfrm rot="4255864">
            <a:off x="7173705" y="4825573"/>
            <a:ext cx="1729945" cy="1235676"/>
          </a:xfrm>
          <a:custGeom>
            <a:avLst/>
            <a:gdLst>
              <a:gd name="connsiteX0" fmla="*/ 0 w 1729945"/>
              <a:gd name="connsiteY0" fmla="*/ 1235676 h 1235676"/>
              <a:gd name="connsiteX1" fmla="*/ 1198605 w 1729945"/>
              <a:gd name="connsiteY1" fmla="*/ 852616 h 1235676"/>
              <a:gd name="connsiteX2" fmla="*/ 1729945 w 1729945"/>
              <a:gd name="connsiteY2" fmla="*/ 0 h 1235676"/>
            </a:gdLst>
            <a:ahLst/>
            <a:cxnLst>
              <a:cxn ang="0">
                <a:pos x="connsiteX0" y="connsiteY0"/>
              </a:cxn>
              <a:cxn ang="0">
                <a:pos x="connsiteX1" y="connsiteY1"/>
              </a:cxn>
              <a:cxn ang="0">
                <a:pos x="connsiteX2" y="connsiteY2"/>
              </a:cxn>
            </a:cxnLst>
            <a:rect l="l" t="t" r="r" b="b"/>
            <a:pathLst>
              <a:path w="1729945" h="1235676">
                <a:moveTo>
                  <a:pt x="0" y="1235676"/>
                </a:moveTo>
                <a:cubicBezTo>
                  <a:pt x="455140" y="1147119"/>
                  <a:pt x="910281" y="1058562"/>
                  <a:pt x="1198605" y="852616"/>
                </a:cubicBezTo>
                <a:cubicBezTo>
                  <a:pt x="1486929" y="646670"/>
                  <a:pt x="1608437" y="323335"/>
                  <a:pt x="1729945" y="0"/>
                </a:cubicBezTo>
              </a:path>
            </a:pathLst>
          </a:custGeom>
          <a:noFill/>
          <a:ln w="28575">
            <a:solidFill>
              <a:schemeClr val="accent1"/>
            </a:solidFill>
            <a:prstDash val="sysDash"/>
            <a:headEnd type="arrow"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1541011D-5DD0-5F96-BE40-B9E603C0962E}"/>
                  </a:ext>
                </a:extLst>
              </p:cNvPr>
              <p:cNvSpPr txBox="1"/>
              <p:nvPr/>
            </p:nvSpPr>
            <p:spPr>
              <a:xfrm>
                <a:off x="5935580" y="5975795"/>
                <a:ext cx="2081788" cy="400110"/>
              </a:xfrm>
              <a:prstGeom prst="rect">
                <a:avLst/>
              </a:prstGeom>
              <a:noFill/>
            </p:spPr>
            <p:txBody>
              <a:bodyPr wrap="none" rtlCol="0">
                <a:spAutoFit/>
              </a:bodyPr>
              <a:lstStyle/>
              <a:p>
                <a:pPr algn="l"/>
                <a:r>
                  <a:rPr kumimoji="1" lang="en-US" altLang="zh-CN" sz="2000" b="1" dirty="0">
                    <a:solidFill>
                      <a:srgbClr val="122E66"/>
                    </a:solidFill>
                    <a:ea typeface="OPPOSans R" panose="00020600040101010101" pitchFamily="18" charset="-122"/>
                    <a:cs typeface="OPPOSans R" panose="00020600040101010101" pitchFamily="18" charset="-122"/>
                  </a:rPr>
                  <a:t>25</a:t>
                </a:r>
                <a14:m>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 , </m:t>
                    </m:r>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𝑪𝑯𝑨𝑪𝑫</m:t>
                    </m:r>
                    <m:r>
                      <a:rPr kumimoji="1" lang="en-US" altLang="zh-CN" sz="2000" b="1" i="1" baseline="-25000"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 ,</m:t>
                    </m:r>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𝑻</m:t>
                    </m:r>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m:t>
                    </m:r>
                    <m:r>
                      <a:rPr kumimoji="1" lang="en-US" altLang="zh-CN" sz="2000" b="1" i="1" dirty="0" smtClean="0">
                        <a:solidFill>
                          <a:srgbClr val="122E66"/>
                        </a:solidFill>
                        <a:latin typeface="Cambria Math" panose="02040503050406030204" pitchFamily="18" charset="0"/>
                        <a:ea typeface="Cambria Math" panose="02040503050406030204" pitchFamily="18" charset="0"/>
                        <a:cs typeface="OPPOSans R" panose="00020600040101010101" pitchFamily="18" charset="-122"/>
                      </a:rPr>
                      <m:t>𝜹</m:t>
                    </m:r>
                  </m:oMath>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89" name="文本框 88">
                <a:extLst>
                  <a:ext uri="{FF2B5EF4-FFF2-40B4-BE49-F238E27FC236}">
                    <a16:creationId xmlns:a16="http://schemas.microsoft.com/office/drawing/2014/main" id="{1541011D-5DD0-5F96-BE40-B9E603C0962E}"/>
                  </a:ext>
                </a:extLst>
              </p:cNvPr>
              <p:cNvSpPr txBox="1">
                <a:spLocks noRot="1" noChangeAspect="1" noMove="1" noResize="1" noEditPoints="1" noAdjustHandles="1" noChangeArrowheads="1" noChangeShapeType="1" noTextEdit="1"/>
              </p:cNvSpPr>
              <p:nvPr/>
            </p:nvSpPr>
            <p:spPr>
              <a:xfrm>
                <a:off x="5935580" y="5975795"/>
                <a:ext cx="2081788" cy="400110"/>
              </a:xfrm>
              <a:prstGeom prst="rect">
                <a:avLst/>
              </a:prstGeom>
              <a:blipFill>
                <a:blip r:embed="rId13"/>
                <a:stretch>
                  <a:fillRect l="-3030" t="-9091"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20A29980-A129-6866-C607-CBAB73B65F65}"/>
                  </a:ext>
                </a:extLst>
              </p:cNvPr>
              <p:cNvSpPr txBox="1"/>
              <p:nvPr/>
            </p:nvSpPr>
            <p:spPr>
              <a:xfrm>
                <a:off x="1323632" y="4661707"/>
                <a:ext cx="2780269" cy="1015663"/>
              </a:xfrm>
              <a:prstGeom prst="rect">
                <a:avLst/>
              </a:prstGeom>
              <a:noFill/>
            </p:spPr>
            <p:txBody>
              <a:bodyPr wrap="square" rtlCol="0">
                <a:spAutoFit/>
              </a:bodyPr>
              <a:lstStyle/>
              <a:p>
                <a:pPr algn="l"/>
                <a:r>
                  <a:rPr kumimoji="1" lang="en-US" altLang="zh-CN" sz="20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rPr>
                  <a:t>IMPORTANT: </a:t>
                </a:r>
                <a14:m>
                  <m:oMath xmlns:m="http://schemas.openxmlformats.org/officeDocument/2006/math">
                    <m:r>
                      <a:rPr kumimoji="1" lang="en-US" altLang="zh-CN" sz="2000" b="1" i="1" dirty="0"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𝒕𝒙</m:t>
                    </m:r>
                    <m:r>
                      <a:rPr kumimoji="1" lang="en-US" altLang="zh-CN" sz="2000" b="1" i="1" baseline="-25000" dirty="0" err="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𝒔𝒆𝒕𝒖𝒑</m:t>
                    </m:r>
                  </m:oMath>
                </a14:m>
                <a:r>
                  <a:rPr kumimoji="1" lang="en-US" altLang="zh-CN" sz="20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rPr>
                  <a:t> remains off-chain and kept locally.</a:t>
                </a:r>
                <a:endParaRPr kumimoji="1" lang="zh-CN" altLang="en-US" sz="20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90" name="文本框 89">
                <a:extLst>
                  <a:ext uri="{FF2B5EF4-FFF2-40B4-BE49-F238E27FC236}">
                    <a16:creationId xmlns:a16="http://schemas.microsoft.com/office/drawing/2014/main" id="{20A29980-A129-6866-C607-CBAB73B65F65}"/>
                  </a:ext>
                </a:extLst>
              </p:cNvPr>
              <p:cNvSpPr txBox="1">
                <a:spLocks noRot="1" noChangeAspect="1" noMove="1" noResize="1" noEditPoints="1" noAdjustHandles="1" noChangeArrowheads="1" noChangeShapeType="1" noTextEdit="1"/>
              </p:cNvSpPr>
              <p:nvPr/>
            </p:nvSpPr>
            <p:spPr>
              <a:xfrm>
                <a:off x="1323632" y="4661707"/>
                <a:ext cx="2780269" cy="1015663"/>
              </a:xfrm>
              <a:prstGeom prst="rect">
                <a:avLst/>
              </a:prstGeom>
              <a:blipFill>
                <a:blip r:embed="rId14"/>
                <a:stretch>
                  <a:fillRect l="-2273" t="-3750" b="-1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2258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Generic</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Protocol—payment</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setup</a:t>
            </a:r>
          </a:p>
        </p:txBody>
      </p:sp>
      <p:sp>
        <p:nvSpPr>
          <p:cNvPr id="65" name="矩形 64">
            <a:extLst>
              <a:ext uri="{FF2B5EF4-FFF2-40B4-BE49-F238E27FC236}">
                <a16:creationId xmlns:a16="http://schemas.microsoft.com/office/drawing/2014/main" id="{B34DBCBC-375F-0987-EAEA-6D5D3D717FEE}"/>
              </a:ext>
            </a:extLst>
          </p:cNvPr>
          <p:cNvSpPr/>
          <p:nvPr/>
        </p:nvSpPr>
        <p:spPr>
          <a:xfrm>
            <a:off x="0" y="18444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B4245A07-97A4-C84C-25BB-071CAB97E740}"/>
              </a:ext>
            </a:extLst>
          </p:cNvPr>
          <p:cNvPicPr>
            <a:picLocks noChangeAspect="1"/>
          </p:cNvPicPr>
          <p:nvPr/>
        </p:nvPicPr>
        <p:blipFill rotWithShape="1">
          <a:blip r:embed="rId3"/>
          <a:srcRect b="58449"/>
          <a:stretch/>
        </p:blipFill>
        <p:spPr>
          <a:xfrm>
            <a:off x="1240164" y="1797030"/>
            <a:ext cx="10742542" cy="4169050"/>
          </a:xfrm>
          <a:prstGeom prst="rect">
            <a:avLst/>
          </a:prstGeom>
        </p:spPr>
      </p:pic>
    </p:spTree>
    <p:extLst>
      <p:ext uri="{BB962C8B-B14F-4D97-AF65-F5344CB8AC3E}">
        <p14:creationId xmlns:p14="http://schemas.microsoft.com/office/powerpoint/2010/main" val="3940513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Generic</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Protocol—payment</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setup</a:t>
            </a:r>
          </a:p>
        </p:txBody>
      </p:sp>
      <p:sp>
        <p:nvSpPr>
          <p:cNvPr id="65" name="矩形 64">
            <a:extLst>
              <a:ext uri="{FF2B5EF4-FFF2-40B4-BE49-F238E27FC236}">
                <a16:creationId xmlns:a16="http://schemas.microsoft.com/office/drawing/2014/main" id="{B34DBCBC-375F-0987-EAEA-6D5D3D717FEE}"/>
              </a:ext>
            </a:extLst>
          </p:cNvPr>
          <p:cNvSpPr/>
          <p:nvPr/>
        </p:nvSpPr>
        <p:spPr>
          <a:xfrm>
            <a:off x="0" y="18444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B4245A07-97A4-C84C-25BB-071CAB97E740}"/>
              </a:ext>
            </a:extLst>
          </p:cNvPr>
          <p:cNvPicPr>
            <a:picLocks noChangeAspect="1"/>
          </p:cNvPicPr>
          <p:nvPr/>
        </p:nvPicPr>
        <p:blipFill rotWithShape="1">
          <a:blip r:embed="rId3"/>
          <a:srcRect t="41628"/>
          <a:stretch/>
        </p:blipFill>
        <p:spPr>
          <a:xfrm>
            <a:off x="1316489" y="1194027"/>
            <a:ext cx="10384364" cy="5661639"/>
          </a:xfrm>
          <a:prstGeom prst="rect">
            <a:avLst/>
          </a:prstGeom>
        </p:spPr>
      </p:pic>
    </p:spTree>
    <p:extLst>
      <p:ext uri="{BB962C8B-B14F-4D97-AF65-F5344CB8AC3E}">
        <p14:creationId xmlns:p14="http://schemas.microsoft.com/office/powerpoint/2010/main" val="3648992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Generic</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Protocol—payment</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setup</a:t>
            </a:r>
          </a:p>
        </p:txBody>
      </p:sp>
      <p:sp>
        <p:nvSpPr>
          <p:cNvPr id="65" name="矩形 64">
            <a:extLst>
              <a:ext uri="{FF2B5EF4-FFF2-40B4-BE49-F238E27FC236}">
                <a16:creationId xmlns:a16="http://schemas.microsoft.com/office/drawing/2014/main" id="{B34DBCBC-375F-0987-EAEA-6D5D3D717FEE}"/>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BA4735B-948B-CF72-A507-C82EEECE0F34}"/>
              </a:ext>
            </a:extLst>
          </p:cNvPr>
          <p:cNvGrpSpPr/>
          <p:nvPr/>
        </p:nvGrpSpPr>
        <p:grpSpPr>
          <a:xfrm>
            <a:off x="1781005" y="1527903"/>
            <a:ext cx="1114985" cy="1727852"/>
            <a:chOff x="1754701" y="1471351"/>
            <a:chExt cx="1114985" cy="1727852"/>
          </a:xfrm>
        </p:grpSpPr>
        <p:grpSp>
          <p:nvGrpSpPr>
            <p:cNvPr id="4" name="组合 3">
              <a:extLst>
                <a:ext uri="{FF2B5EF4-FFF2-40B4-BE49-F238E27FC236}">
                  <a16:creationId xmlns:a16="http://schemas.microsoft.com/office/drawing/2014/main" id="{A011E9BD-26AA-BD0B-CDF0-C08B7AF69D4C}"/>
                </a:ext>
              </a:extLst>
            </p:cNvPr>
            <p:cNvGrpSpPr/>
            <p:nvPr/>
          </p:nvGrpSpPr>
          <p:grpSpPr>
            <a:xfrm>
              <a:off x="1854993" y="1855769"/>
              <a:ext cx="914400" cy="1343434"/>
              <a:chOff x="2590534" y="2001681"/>
              <a:chExt cx="914400" cy="1343434"/>
            </a:xfrm>
          </p:grpSpPr>
          <p:pic>
            <p:nvPicPr>
              <p:cNvPr id="6" name="图形 5" descr="用户 纯色填充">
                <a:extLst>
                  <a:ext uri="{FF2B5EF4-FFF2-40B4-BE49-F238E27FC236}">
                    <a16:creationId xmlns:a16="http://schemas.microsoft.com/office/drawing/2014/main" id="{528F5112-9D52-958A-C471-A3445A25A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90961A66-77DE-CA99-EC09-2DC17262D86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5" name="文本框 4">
              <a:extLst>
                <a:ext uri="{FF2B5EF4-FFF2-40B4-BE49-F238E27FC236}">
                  <a16:creationId xmlns:a16="http://schemas.microsoft.com/office/drawing/2014/main" id="{1E5E64C9-70BF-FB17-4672-21A8FE49322F}"/>
                </a:ext>
              </a:extLst>
            </p:cNvPr>
            <p:cNvSpPr txBox="1"/>
            <p:nvPr/>
          </p:nvSpPr>
          <p:spPr>
            <a:xfrm>
              <a:off x="1754701" y="1471351"/>
              <a:ext cx="1114985" cy="338554"/>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我有</a:t>
              </a:r>
              <a:r>
                <a:rPr kumimoji="1" lang="en-US" altLang="zh-CN" sz="1600" b="1" dirty="0">
                  <a:solidFill>
                    <a:srgbClr val="92D050"/>
                  </a:solidFill>
                  <a:latin typeface="+mn-ea"/>
                  <a:cs typeface="OPPOSans R" panose="00020600040101010101" pitchFamily="18" charset="-122"/>
                </a:rPr>
                <a:t>1BTC</a:t>
              </a:r>
              <a:endParaRPr kumimoji="1" lang="zh-CN" altLang="en-US" sz="1600" b="1" dirty="0">
                <a:solidFill>
                  <a:srgbClr val="92D050"/>
                </a:solidFill>
                <a:latin typeface="+mn-ea"/>
                <a:cs typeface="OPPOSans R" panose="00020600040101010101" pitchFamily="18" charset="-122"/>
              </a:endParaRPr>
            </a:p>
          </p:txBody>
        </p:sp>
      </p:grpSp>
      <p:grpSp>
        <p:nvGrpSpPr>
          <p:cNvPr id="9" name="组合 8">
            <a:extLst>
              <a:ext uri="{FF2B5EF4-FFF2-40B4-BE49-F238E27FC236}">
                <a16:creationId xmlns:a16="http://schemas.microsoft.com/office/drawing/2014/main" id="{F5D17DAB-8F7C-58BB-CE12-D7DDDD567911}"/>
              </a:ext>
            </a:extLst>
          </p:cNvPr>
          <p:cNvGrpSpPr/>
          <p:nvPr/>
        </p:nvGrpSpPr>
        <p:grpSpPr>
          <a:xfrm>
            <a:off x="4722863" y="1466348"/>
            <a:ext cx="1114985" cy="1850962"/>
            <a:chOff x="4823594" y="1348241"/>
            <a:chExt cx="1114985" cy="1850962"/>
          </a:xfrm>
        </p:grpSpPr>
        <p:grpSp>
          <p:nvGrpSpPr>
            <p:cNvPr id="11" name="组合 10">
              <a:extLst>
                <a:ext uri="{FF2B5EF4-FFF2-40B4-BE49-F238E27FC236}">
                  <a16:creationId xmlns:a16="http://schemas.microsoft.com/office/drawing/2014/main" id="{3D5538DD-283D-FC1E-0CEE-9E42E40C1FF4}"/>
                </a:ext>
              </a:extLst>
            </p:cNvPr>
            <p:cNvGrpSpPr/>
            <p:nvPr/>
          </p:nvGrpSpPr>
          <p:grpSpPr>
            <a:xfrm>
              <a:off x="4923886" y="1855769"/>
              <a:ext cx="914400" cy="1343434"/>
              <a:chOff x="2590534" y="2001681"/>
              <a:chExt cx="914400" cy="1343434"/>
            </a:xfrm>
          </p:grpSpPr>
          <p:pic>
            <p:nvPicPr>
              <p:cNvPr id="16" name="图形 15" descr="用户 纯色填充">
                <a:extLst>
                  <a:ext uri="{FF2B5EF4-FFF2-40B4-BE49-F238E27FC236}">
                    <a16:creationId xmlns:a16="http://schemas.microsoft.com/office/drawing/2014/main" id="{5941666F-0CE4-0377-CDBE-6B4D8F2510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9" name="文本框 18">
                <a:extLst>
                  <a:ext uri="{FF2B5EF4-FFF2-40B4-BE49-F238E27FC236}">
                    <a16:creationId xmlns:a16="http://schemas.microsoft.com/office/drawing/2014/main" id="{2913B204-8A5B-645E-39C0-BF73A80BB8DC}"/>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13" name="文本框 12">
              <a:extLst>
                <a:ext uri="{FF2B5EF4-FFF2-40B4-BE49-F238E27FC236}">
                  <a16:creationId xmlns:a16="http://schemas.microsoft.com/office/drawing/2014/main" id="{E1131371-B997-B990-17D2-4858ECEBDB97}"/>
                </a:ext>
              </a:extLst>
            </p:cNvPr>
            <p:cNvSpPr txBox="1"/>
            <p:nvPr/>
          </p:nvSpPr>
          <p:spPr>
            <a:xfrm>
              <a:off x="4823594" y="1348241"/>
              <a:ext cx="1114985" cy="584775"/>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92D050"/>
                  </a:solidFill>
                  <a:latin typeface="+mn-ea"/>
                  <a:cs typeface="OPPOSans R" panose="00020600040101010101" pitchFamily="18" charset="-122"/>
                </a:rPr>
                <a:t>1BTC</a:t>
              </a:r>
            </a:p>
            <a:p>
              <a:pPr algn="l"/>
              <a:r>
                <a:rPr kumimoji="1" lang="zh-CN" altLang="en-US" sz="1600" b="1" dirty="0">
                  <a:latin typeface="+mn-ea"/>
                  <a:cs typeface="OPPOSans R" panose="00020600040101010101" pitchFamily="18" charset="-122"/>
                </a:rPr>
                <a:t>我有</a:t>
              </a:r>
              <a:r>
                <a:rPr kumimoji="1" lang="en-US" altLang="zh-CN" sz="1600" b="1" dirty="0">
                  <a:solidFill>
                    <a:srgbClr val="FFC000"/>
                  </a:solidFill>
                  <a:latin typeface="+mn-ea"/>
                  <a:cs typeface="OPPOSans R" panose="00020600040101010101" pitchFamily="18" charset="-122"/>
                </a:rPr>
                <a:t>1LTC</a:t>
              </a:r>
              <a:endParaRPr kumimoji="1" lang="zh-CN" altLang="en-US" sz="1600" b="1" dirty="0">
                <a:solidFill>
                  <a:srgbClr val="FFC000"/>
                </a:solidFill>
                <a:latin typeface="+mn-ea"/>
                <a:cs typeface="OPPOSans R" panose="00020600040101010101" pitchFamily="18" charset="-122"/>
              </a:endParaRPr>
            </a:p>
          </p:txBody>
        </p:sp>
      </p:grpSp>
      <p:grpSp>
        <p:nvGrpSpPr>
          <p:cNvPr id="21" name="组合 20">
            <a:extLst>
              <a:ext uri="{FF2B5EF4-FFF2-40B4-BE49-F238E27FC236}">
                <a16:creationId xmlns:a16="http://schemas.microsoft.com/office/drawing/2014/main" id="{CAEEAB12-5EFD-F72E-33DC-42E4F6B0A0ED}"/>
              </a:ext>
            </a:extLst>
          </p:cNvPr>
          <p:cNvGrpSpPr/>
          <p:nvPr/>
        </p:nvGrpSpPr>
        <p:grpSpPr>
          <a:xfrm>
            <a:off x="7664721" y="1466348"/>
            <a:ext cx="1136850" cy="1850962"/>
            <a:chOff x="7851682" y="1348241"/>
            <a:chExt cx="1136850" cy="1850962"/>
          </a:xfrm>
        </p:grpSpPr>
        <p:grpSp>
          <p:nvGrpSpPr>
            <p:cNvPr id="26" name="组合 25">
              <a:extLst>
                <a:ext uri="{FF2B5EF4-FFF2-40B4-BE49-F238E27FC236}">
                  <a16:creationId xmlns:a16="http://schemas.microsoft.com/office/drawing/2014/main" id="{3E17C09A-7B1F-32AD-5A97-CCD9C00D2D10}"/>
                </a:ext>
              </a:extLst>
            </p:cNvPr>
            <p:cNvGrpSpPr/>
            <p:nvPr/>
          </p:nvGrpSpPr>
          <p:grpSpPr>
            <a:xfrm>
              <a:off x="7962907" y="1855769"/>
              <a:ext cx="914400" cy="1343434"/>
              <a:chOff x="2590534" y="2001681"/>
              <a:chExt cx="914400" cy="1343434"/>
            </a:xfrm>
          </p:grpSpPr>
          <p:pic>
            <p:nvPicPr>
              <p:cNvPr id="31" name="图形 30" descr="用户 纯色填充">
                <a:extLst>
                  <a:ext uri="{FF2B5EF4-FFF2-40B4-BE49-F238E27FC236}">
                    <a16:creationId xmlns:a16="http://schemas.microsoft.com/office/drawing/2014/main" id="{B652DBB3-4E6B-4C76-D7D0-E514376AF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38" name="文本框 37">
                <a:extLst>
                  <a:ext uri="{FF2B5EF4-FFF2-40B4-BE49-F238E27FC236}">
                    <a16:creationId xmlns:a16="http://schemas.microsoft.com/office/drawing/2014/main" id="{B73BC27E-7571-65DD-5E41-153EB652F791}"/>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30" name="文本框 29">
              <a:extLst>
                <a:ext uri="{FF2B5EF4-FFF2-40B4-BE49-F238E27FC236}">
                  <a16:creationId xmlns:a16="http://schemas.microsoft.com/office/drawing/2014/main" id="{9AC48C1E-E61C-6A2D-CD04-A672E23313EB}"/>
                </a:ext>
              </a:extLst>
            </p:cNvPr>
            <p:cNvSpPr txBox="1"/>
            <p:nvPr/>
          </p:nvSpPr>
          <p:spPr>
            <a:xfrm>
              <a:off x="7851682" y="1348241"/>
              <a:ext cx="1136850" cy="584775"/>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FFC000"/>
                  </a:solidFill>
                  <a:latin typeface="+mn-ea"/>
                  <a:cs typeface="OPPOSans R" panose="00020600040101010101" pitchFamily="18" charset="-122"/>
                </a:rPr>
                <a:t>1LTC</a:t>
              </a:r>
            </a:p>
            <a:p>
              <a:pPr algn="l"/>
              <a:r>
                <a:rPr kumimoji="1" lang="zh-CN" altLang="en-US" sz="1600" b="1" dirty="0">
                  <a:latin typeface="+mn-ea"/>
                  <a:cs typeface="OPPOSans R" panose="00020600040101010101" pitchFamily="18" charset="-122"/>
                </a:rPr>
                <a:t>我有</a:t>
              </a:r>
              <a:r>
                <a:rPr kumimoji="1" lang="en-US" altLang="zh-CN" sz="1600" b="1" dirty="0">
                  <a:solidFill>
                    <a:srgbClr val="C00000"/>
                  </a:solidFill>
                  <a:latin typeface="+mn-ea"/>
                  <a:cs typeface="OPPOSans R" panose="00020600040101010101" pitchFamily="18" charset="-122"/>
                </a:rPr>
                <a:t>1ETH</a:t>
              </a:r>
              <a:endParaRPr kumimoji="1" lang="zh-CN" altLang="en-US" sz="1600" b="1" dirty="0">
                <a:solidFill>
                  <a:srgbClr val="C00000"/>
                </a:solidFill>
                <a:latin typeface="+mn-ea"/>
                <a:cs typeface="OPPOSans R" panose="00020600040101010101" pitchFamily="18" charset="-122"/>
              </a:endParaRPr>
            </a:p>
          </p:txBody>
        </p:sp>
      </p:grpSp>
      <p:grpSp>
        <p:nvGrpSpPr>
          <p:cNvPr id="44" name="组合 43">
            <a:extLst>
              <a:ext uri="{FF2B5EF4-FFF2-40B4-BE49-F238E27FC236}">
                <a16:creationId xmlns:a16="http://schemas.microsoft.com/office/drawing/2014/main" id="{FAE5513D-A1EB-9C04-D769-9F5D9A9A240D}"/>
              </a:ext>
            </a:extLst>
          </p:cNvPr>
          <p:cNvGrpSpPr/>
          <p:nvPr/>
        </p:nvGrpSpPr>
        <p:grpSpPr>
          <a:xfrm>
            <a:off x="10628443" y="1527903"/>
            <a:ext cx="1136850" cy="1727852"/>
            <a:chOff x="10602139" y="1471351"/>
            <a:chExt cx="1136850" cy="1727852"/>
          </a:xfrm>
        </p:grpSpPr>
        <p:grpSp>
          <p:nvGrpSpPr>
            <p:cNvPr id="45" name="组合 44">
              <a:extLst>
                <a:ext uri="{FF2B5EF4-FFF2-40B4-BE49-F238E27FC236}">
                  <a16:creationId xmlns:a16="http://schemas.microsoft.com/office/drawing/2014/main" id="{B6970313-A169-E9CD-361D-F37195D3CAA9}"/>
                </a:ext>
              </a:extLst>
            </p:cNvPr>
            <p:cNvGrpSpPr/>
            <p:nvPr/>
          </p:nvGrpSpPr>
          <p:grpSpPr>
            <a:xfrm>
              <a:off x="10713364" y="1855769"/>
              <a:ext cx="914400" cy="1343434"/>
              <a:chOff x="3658218" y="2001681"/>
              <a:chExt cx="914400" cy="1343434"/>
            </a:xfrm>
          </p:grpSpPr>
          <p:pic>
            <p:nvPicPr>
              <p:cNvPr id="47" name="图形 46" descr="用户 纯色填充">
                <a:extLst>
                  <a:ext uri="{FF2B5EF4-FFF2-40B4-BE49-F238E27FC236}">
                    <a16:creationId xmlns:a16="http://schemas.microsoft.com/office/drawing/2014/main" id="{43D0FDB9-F9B1-2E7A-271B-C1CED6AB76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48" name="文本框 47">
                <a:extLst>
                  <a:ext uri="{FF2B5EF4-FFF2-40B4-BE49-F238E27FC236}">
                    <a16:creationId xmlns:a16="http://schemas.microsoft.com/office/drawing/2014/main" id="{FED0CF9D-0C2D-0344-3A4C-E433BB4E1B81}"/>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46" name="文本框 45">
              <a:extLst>
                <a:ext uri="{FF2B5EF4-FFF2-40B4-BE49-F238E27FC236}">
                  <a16:creationId xmlns:a16="http://schemas.microsoft.com/office/drawing/2014/main" id="{967B5023-4E90-DC3B-4733-721CBB64BE23}"/>
                </a:ext>
              </a:extLst>
            </p:cNvPr>
            <p:cNvSpPr txBox="1"/>
            <p:nvPr/>
          </p:nvSpPr>
          <p:spPr>
            <a:xfrm>
              <a:off x="10602139" y="1471351"/>
              <a:ext cx="1136850" cy="338554"/>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C00000"/>
                  </a:solidFill>
                  <a:latin typeface="+mn-ea"/>
                  <a:cs typeface="OPPOSans R" panose="00020600040101010101" pitchFamily="18" charset="-122"/>
                </a:rPr>
                <a:t>1ETH</a:t>
              </a:r>
              <a:endParaRPr kumimoji="1" lang="zh-CN" altLang="en-US" sz="1600" b="1" dirty="0">
                <a:solidFill>
                  <a:srgbClr val="C00000"/>
                </a:solidFill>
                <a:latin typeface="+mn-ea"/>
                <a:cs typeface="OPPOSans R" panose="00020600040101010101" pitchFamily="18" charset="-122"/>
              </a:endParaRPr>
            </a:p>
          </p:txBody>
        </p:sp>
      </p:grpSp>
      <p:cxnSp>
        <p:nvCxnSpPr>
          <p:cNvPr id="49" name="直线箭头连接符 48">
            <a:extLst>
              <a:ext uri="{FF2B5EF4-FFF2-40B4-BE49-F238E27FC236}">
                <a16:creationId xmlns:a16="http://schemas.microsoft.com/office/drawing/2014/main" id="{1A63DC99-732C-8CFC-57FA-BA915BEA73B5}"/>
              </a:ext>
            </a:extLst>
          </p:cNvPr>
          <p:cNvCxnSpPr/>
          <p:nvPr/>
        </p:nvCxnSpPr>
        <p:spPr>
          <a:xfrm>
            <a:off x="3152563" y="2622676"/>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0B051392-10CB-1B0A-86F9-884C808E319C}"/>
              </a:ext>
            </a:extLst>
          </p:cNvPr>
          <p:cNvCxnSpPr/>
          <p:nvPr/>
        </p:nvCxnSpPr>
        <p:spPr>
          <a:xfrm>
            <a:off x="6208801" y="2622676"/>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60625539-7940-2FD4-92F8-C7BC224A52D9}"/>
              </a:ext>
            </a:extLst>
          </p:cNvPr>
          <p:cNvCxnSpPr/>
          <p:nvPr/>
        </p:nvCxnSpPr>
        <p:spPr>
          <a:xfrm>
            <a:off x="9153828" y="2622676"/>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CDB9E17-17D9-0A5F-2AE9-75B0734F6FCB}"/>
              </a:ext>
            </a:extLst>
          </p:cNvPr>
          <p:cNvSpPr txBox="1"/>
          <p:nvPr/>
        </p:nvSpPr>
        <p:spPr>
          <a:xfrm>
            <a:off x="3404706" y="2267498"/>
            <a:ext cx="768608" cy="369332"/>
          </a:xfrm>
          <a:prstGeom prst="rect">
            <a:avLst/>
          </a:prstGeom>
          <a:noFill/>
        </p:spPr>
        <p:txBody>
          <a:bodyPr wrap="none" rtlCol="0">
            <a:spAutoFit/>
          </a:bodyPr>
          <a:lstStyle/>
          <a:p>
            <a:pPr algn="l"/>
            <a:r>
              <a:rPr kumimoji="1" lang="en-US" altLang="zh-CN" b="1" dirty="0">
                <a:solidFill>
                  <a:srgbClr val="92D050"/>
                </a:solidFill>
                <a:latin typeface="+mn-ea"/>
                <a:cs typeface="OPPOSans R" panose="00020600040101010101" pitchFamily="18" charset="-122"/>
              </a:rPr>
              <a:t>1BTC</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3" name="文本框 52">
            <a:extLst>
              <a:ext uri="{FF2B5EF4-FFF2-40B4-BE49-F238E27FC236}">
                <a16:creationId xmlns:a16="http://schemas.microsoft.com/office/drawing/2014/main" id="{C5DCB1AD-7158-441B-3A21-FE4257071926}"/>
              </a:ext>
            </a:extLst>
          </p:cNvPr>
          <p:cNvSpPr txBox="1"/>
          <p:nvPr/>
        </p:nvSpPr>
        <p:spPr>
          <a:xfrm>
            <a:off x="6440823" y="2267498"/>
            <a:ext cx="728597" cy="369332"/>
          </a:xfrm>
          <a:prstGeom prst="rect">
            <a:avLst/>
          </a:prstGeom>
          <a:noFill/>
        </p:spPr>
        <p:txBody>
          <a:bodyPr wrap="none" rtlCol="0">
            <a:spAutoFit/>
          </a:bodyPr>
          <a:lstStyle/>
          <a:p>
            <a:pPr algn="l"/>
            <a:r>
              <a:rPr kumimoji="1" lang="en-US" altLang="zh-CN" b="1" dirty="0">
                <a:solidFill>
                  <a:srgbClr val="FFC000"/>
                </a:solidFill>
                <a:latin typeface="+mn-ea"/>
                <a:cs typeface="OPPOSans R" panose="00020600040101010101" pitchFamily="18" charset="-122"/>
              </a:rPr>
              <a:t>1LTC</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B5EC1C80-E421-AE94-F79F-B5560F3505F9}"/>
              </a:ext>
            </a:extLst>
          </p:cNvPr>
          <p:cNvSpPr txBox="1"/>
          <p:nvPr/>
        </p:nvSpPr>
        <p:spPr>
          <a:xfrm>
            <a:off x="9436929" y="2267498"/>
            <a:ext cx="794000" cy="369332"/>
          </a:xfrm>
          <a:prstGeom prst="rect">
            <a:avLst/>
          </a:prstGeom>
          <a:noFill/>
        </p:spPr>
        <p:txBody>
          <a:bodyPr wrap="none" rtlCol="0">
            <a:spAutoFit/>
          </a:bodyPr>
          <a:lstStyle/>
          <a:p>
            <a:pPr algn="l"/>
            <a:r>
              <a:rPr kumimoji="1" lang="en-US" altLang="zh-CN" b="1" dirty="0">
                <a:solidFill>
                  <a:srgbClr val="C00000"/>
                </a:solidFill>
                <a:latin typeface="+mn-ea"/>
                <a:cs typeface="OPPOSans R" panose="00020600040101010101" pitchFamily="18" charset="-122"/>
              </a:rPr>
              <a:t>1ETH</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62" name="直线箭头连接符 61">
            <a:extLst>
              <a:ext uri="{FF2B5EF4-FFF2-40B4-BE49-F238E27FC236}">
                <a16:creationId xmlns:a16="http://schemas.microsoft.com/office/drawing/2014/main" id="{DD26E475-951D-A716-7B80-E454B7339475}"/>
              </a:ext>
            </a:extLst>
          </p:cNvPr>
          <p:cNvCxnSpPr>
            <a:cxnSpLocks/>
          </p:cNvCxnSpPr>
          <p:nvPr/>
        </p:nvCxnSpPr>
        <p:spPr>
          <a:xfrm>
            <a:off x="2895990" y="3601438"/>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5A8ABD31-1173-FEA5-A3B4-5E031D3C350E}"/>
              </a:ext>
            </a:extLst>
          </p:cNvPr>
          <p:cNvCxnSpPr>
            <a:cxnSpLocks/>
          </p:cNvCxnSpPr>
          <p:nvPr/>
        </p:nvCxnSpPr>
        <p:spPr>
          <a:xfrm>
            <a:off x="5866641" y="3601438"/>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0587A8AD-551A-8B2B-25B6-823D668209D6}"/>
              </a:ext>
            </a:extLst>
          </p:cNvPr>
          <p:cNvCxnSpPr>
            <a:cxnSpLocks/>
          </p:cNvCxnSpPr>
          <p:nvPr/>
        </p:nvCxnSpPr>
        <p:spPr>
          <a:xfrm>
            <a:off x="8912795" y="3601438"/>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A0028E8C-5366-9CAF-6FAE-9971EB5AD77D}"/>
              </a:ext>
            </a:extLst>
          </p:cNvPr>
          <p:cNvSpPr txBox="1"/>
          <p:nvPr/>
        </p:nvSpPr>
        <p:spPr>
          <a:xfrm>
            <a:off x="3109203" y="3203650"/>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68" name="文本框 67">
            <a:extLst>
              <a:ext uri="{FF2B5EF4-FFF2-40B4-BE49-F238E27FC236}">
                <a16:creationId xmlns:a16="http://schemas.microsoft.com/office/drawing/2014/main" id="{7F7365D6-1D41-99AA-5AD4-23EC6CE08A96}"/>
              </a:ext>
            </a:extLst>
          </p:cNvPr>
          <p:cNvSpPr txBox="1"/>
          <p:nvPr/>
        </p:nvSpPr>
        <p:spPr>
          <a:xfrm>
            <a:off x="6165441" y="3203650"/>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69" name="文本框 68">
            <a:extLst>
              <a:ext uri="{FF2B5EF4-FFF2-40B4-BE49-F238E27FC236}">
                <a16:creationId xmlns:a16="http://schemas.microsoft.com/office/drawing/2014/main" id="{1B053CFE-64A9-F953-91A3-425BBE26BDC1}"/>
              </a:ext>
            </a:extLst>
          </p:cNvPr>
          <p:cNvSpPr txBox="1"/>
          <p:nvPr/>
        </p:nvSpPr>
        <p:spPr>
          <a:xfrm>
            <a:off x="9115886" y="3203650"/>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cxnSp>
        <p:nvCxnSpPr>
          <p:cNvPr id="73" name="直线箭头连接符 72">
            <a:extLst>
              <a:ext uri="{FF2B5EF4-FFF2-40B4-BE49-F238E27FC236}">
                <a16:creationId xmlns:a16="http://schemas.microsoft.com/office/drawing/2014/main" id="{3E64D3EE-BE1E-0159-734C-23DE699F0472}"/>
              </a:ext>
            </a:extLst>
          </p:cNvPr>
          <p:cNvCxnSpPr>
            <a:cxnSpLocks/>
          </p:cNvCxnSpPr>
          <p:nvPr/>
        </p:nvCxnSpPr>
        <p:spPr>
          <a:xfrm>
            <a:off x="2895990" y="6301749"/>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6892DA58-0633-11EC-CBCF-57FE5D01A1CC}"/>
              </a:ext>
            </a:extLst>
          </p:cNvPr>
          <p:cNvCxnSpPr>
            <a:cxnSpLocks/>
          </p:cNvCxnSpPr>
          <p:nvPr/>
        </p:nvCxnSpPr>
        <p:spPr>
          <a:xfrm>
            <a:off x="5866641" y="6301749"/>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6C0EE985-D39D-995F-B1DE-93E2A28C9A96}"/>
              </a:ext>
            </a:extLst>
          </p:cNvPr>
          <p:cNvCxnSpPr>
            <a:cxnSpLocks/>
          </p:cNvCxnSpPr>
          <p:nvPr/>
        </p:nvCxnSpPr>
        <p:spPr>
          <a:xfrm>
            <a:off x="8912795" y="6301749"/>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7541CF83-BF17-0AAC-4720-89B44268C2A4}"/>
              </a:ext>
            </a:extLst>
          </p:cNvPr>
          <p:cNvSpPr txBox="1"/>
          <p:nvPr/>
        </p:nvSpPr>
        <p:spPr>
          <a:xfrm>
            <a:off x="3109203" y="5903961"/>
            <a:ext cx="1487908"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77" name="文本框 76">
            <a:extLst>
              <a:ext uri="{FF2B5EF4-FFF2-40B4-BE49-F238E27FC236}">
                <a16:creationId xmlns:a16="http://schemas.microsoft.com/office/drawing/2014/main" id="{6DA8319B-9944-7DA9-BF1A-8EC349E33DD7}"/>
              </a:ext>
            </a:extLst>
          </p:cNvPr>
          <p:cNvSpPr txBox="1"/>
          <p:nvPr/>
        </p:nvSpPr>
        <p:spPr>
          <a:xfrm>
            <a:off x="6165441" y="5903961"/>
            <a:ext cx="1477071"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78" name="文本框 77">
            <a:extLst>
              <a:ext uri="{FF2B5EF4-FFF2-40B4-BE49-F238E27FC236}">
                <a16:creationId xmlns:a16="http://schemas.microsoft.com/office/drawing/2014/main" id="{46175D83-53CF-DA76-9F23-652822744DE4}"/>
              </a:ext>
            </a:extLst>
          </p:cNvPr>
          <p:cNvSpPr txBox="1"/>
          <p:nvPr/>
        </p:nvSpPr>
        <p:spPr>
          <a:xfrm>
            <a:off x="9115886" y="5903961"/>
            <a:ext cx="1547218"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nvGrpSpPr>
          <p:cNvPr id="79" name="组合 78">
            <a:extLst>
              <a:ext uri="{FF2B5EF4-FFF2-40B4-BE49-F238E27FC236}">
                <a16:creationId xmlns:a16="http://schemas.microsoft.com/office/drawing/2014/main" id="{04991F5F-D17B-1AB0-569B-58CD052526BA}"/>
              </a:ext>
            </a:extLst>
          </p:cNvPr>
          <p:cNvGrpSpPr/>
          <p:nvPr/>
        </p:nvGrpSpPr>
        <p:grpSpPr>
          <a:xfrm>
            <a:off x="2409857" y="3782538"/>
            <a:ext cx="2870498" cy="536364"/>
            <a:chOff x="1800362" y="3747436"/>
            <a:chExt cx="2870498" cy="536364"/>
          </a:xfrm>
        </p:grpSpPr>
        <p:grpSp>
          <p:nvGrpSpPr>
            <p:cNvPr id="80" name="组合 79">
              <a:extLst>
                <a:ext uri="{FF2B5EF4-FFF2-40B4-BE49-F238E27FC236}">
                  <a16:creationId xmlns:a16="http://schemas.microsoft.com/office/drawing/2014/main" id="{6348C22F-DFCA-3844-72CF-5E40BDEECF65}"/>
                </a:ext>
              </a:extLst>
            </p:cNvPr>
            <p:cNvGrpSpPr/>
            <p:nvPr/>
          </p:nvGrpSpPr>
          <p:grpSpPr>
            <a:xfrm>
              <a:off x="1800362" y="3747436"/>
              <a:ext cx="611353" cy="510002"/>
              <a:chOff x="5638800" y="2971800"/>
              <a:chExt cx="1095632" cy="914400"/>
            </a:xfrm>
          </p:grpSpPr>
          <p:pic>
            <p:nvPicPr>
              <p:cNvPr id="82" name="图形 81" descr="合同 纯色填充">
                <a:extLst>
                  <a:ext uri="{FF2B5EF4-FFF2-40B4-BE49-F238E27FC236}">
                    <a16:creationId xmlns:a16="http://schemas.microsoft.com/office/drawing/2014/main" id="{6229DB3B-5B88-5334-1F9A-90A8144030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83" name="图形 82" descr="笔 纯色填充">
                <a:extLst>
                  <a:ext uri="{FF2B5EF4-FFF2-40B4-BE49-F238E27FC236}">
                    <a16:creationId xmlns:a16="http://schemas.microsoft.com/office/drawing/2014/main" id="{24CF1132-8EB4-DC8B-1B15-844D395A33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C49F2346-67FF-A629-4D38-CEE7DEC6AE80}"/>
                    </a:ext>
                  </a:extLst>
                </p:cNvPr>
                <p:cNvSpPr txBox="1"/>
                <p:nvPr/>
              </p:nvSpPr>
              <p:spPr>
                <a:xfrm>
                  <a:off x="2168252" y="3976023"/>
                  <a:ext cx="2502608" cy="307777"/>
                </a:xfrm>
                <a:prstGeom prst="rect">
                  <a:avLst/>
                </a:prstGeom>
                <a:noFill/>
              </p:spPr>
              <p:txBody>
                <a:bodyPr wrap="none" rtlCol="0">
                  <a:spAutoFit/>
                </a:bodyPr>
                <a:lstStyle/>
                <a:p>
                  <a14:m>
                    <m:oMath xmlns:m="http://schemas.openxmlformats.org/officeDocument/2006/math">
                      <m:r>
                        <a:rPr kumimoji="1" lang="en-US" altLang="zh-CN" sz="1400" b="1" i="1" dirty="0"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𝒕𝒙</m:t>
                      </m:r>
                      <m:r>
                        <a:rPr kumimoji="1" lang="en-US" altLang="zh-CN" sz="1400" b="1" i="1" baseline="-25000" dirty="0" err="1"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𝒔𝒆𝒕𝒖𝒑</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1" name="文本框 80">
                  <a:extLst>
                    <a:ext uri="{FF2B5EF4-FFF2-40B4-BE49-F238E27FC236}">
                      <a16:creationId xmlns:a16="http://schemas.microsoft.com/office/drawing/2014/main" id="{C49F2346-67FF-A629-4D38-CEE7DEC6AE80}"/>
                    </a:ext>
                  </a:extLst>
                </p:cNvPr>
                <p:cNvSpPr txBox="1">
                  <a:spLocks noRot="1" noChangeAspect="1" noMove="1" noResize="1" noEditPoints="1" noAdjustHandles="1" noChangeArrowheads="1" noChangeShapeType="1" noTextEdit="1"/>
                </p:cNvSpPr>
                <p:nvPr/>
              </p:nvSpPr>
              <p:spPr>
                <a:xfrm>
                  <a:off x="2168252" y="3976023"/>
                  <a:ext cx="2502608" cy="307777"/>
                </a:xfrm>
                <a:prstGeom prst="rect">
                  <a:avLst/>
                </a:prstGeom>
                <a:blipFill>
                  <a:blip r:embed="rId9"/>
                  <a:stretch>
                    <a:fillRect t="-4000" b="-24000"/>
                  </a:stretch>
                </a:blipFill>
              </p:spPr>
              <p:txBody>
                <a:bodyPr/>
                <a:lstStyle/>
                <a:p>
                  <a:r>
                    <a:rPr lang="zh-CN" altLang="en-US">
                      <a:noFill/>
                    </a:rPr>
                    <a:t> </a:t>
                  </a:r>
                </a:p>
              </p:txBody>
            </p:sp>
          </mc:Fallback>
        </mc:AlternateContent>
      </p:grpSp>
      <p:grpSp>
        <p:nvGrpSpPr>
          <p:cNvPr id="84" name="组合 83">
            <a:extLst>
              <a:ext uri="{FF2B5EF4-FFF2-40B4-BE49-F238E27FC236}">
                <a16:creationId xmlns:a16="http://schemas.microsoft.com/office/drawing/2014/main" id="{D3279B9E-6651-6372-E96A-E728CEF6DDE1}"/>
              </a:ext>
            </a:extLst>
          </p:cNvPr>
          <p:cNvGrpSpPr/>
          <p:nvPr/>
        </p:nvGrpSpPr>
        <p:grpSpPr>
          <a:xfrm>
            <a:off x="8443025" y="5102325"/>
            <a:ext cx="2892940" cy="536364"/>
            <a:chOff x="1800362" y="3747436"/>
            <a:chExt cx="2892940" cy="536364"/>
          </a:xfrm>
        </p:grpSpPr>
        <p:grpSp>
          <p:nvGrpSpPr>
            <p:cNvPr id="85" name="组合 84">
              <a:extLst>
                <a:ext uri="{FF2B5EF4-FFF2-40B4-BE49-F238E27FC236}">
                  <a16:creationId xmlns:a16="http://schemas.microsoft.com/office/drawing/2014/main" id="{50506C6D-E46C-6E4D-9488-A8F959F17C4D}"/>
                </a:ext>
              </a:extLst>
            </p:cNvPr>
            <p:cNvGrpSpPr/>
            <p:nvPr/>
          </p:nvGrpSpPr>
          <p:grpSpPr>
            <a:xfrm>
              <a:off x="1800362" y="3747436"/>
              <a:ext cx="611353" cy="510002"/>
              <a:chOff x="5638800" y="2971800"/>
              <a:chExt cx="1095632" cy="914400"/>
            </a:xfrm>
          </p:grpSpPr>
          <p:pic>
            <p:nvPicPr>
              <p:cNvPr id="91" name="图形 90" descr="合同 纯色填充">
                <a:extLst>
                  <a:ext uri="{FF2B5EF4-FFF2-40B4-BE49-F238E27FC236}">
                    <a16:creationId xmlns:a16="http://schemas.microsoft.com/office/drawing/2014/main" id="{540EFCBA-0E76-FB82-E0AE-3C5A9CAAB7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92" name="图形 91" descr="笔 纯色填充">
                <a:extLst>
                  <a:ext uri="{FF2B5EF4-FFF2-40B4-BE49-F238E27FC236}">
                    <a16:creationId xmlns:a16="http://schemas.microsoft.com/office/drawing/2014/main" id="{DA1DC94A-1A7B-6100-6126-DBDD617112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BBDB5E4D-C919-7B53-EA5C-DD9FD123256B}"/>
                    </a:ext>
                  </a:extLst>
                </p:cNvPr>
                <p:cNvSpPr txBox="1"/>
                <p:nvPr/>
              </p:nvSpPr>
              <p:spPr>
                <a:xfrm>
                  <a:off x="2168252" y="3976023"/>
                  <a:ext cx="2525050" cy="307777"/>
                </a:xfrm>
                <a:prstGeom prst="rect">
                  <a:avLst/>
                </a:prstGeom>
                <a:noFill/>
              </p:spPr>
              <p:txBody>
                <a:bodyPr wrap="none" rtlCol="0">
                  <a:spAutoFit/>
                </a:bodyPr>
                <a:lstStyle/>
                <a:p>
                  <a14:m>
                    <m:oMath xmlns:m="http://schemas.openxmlformats.org/officeDocument/2006/math">
                      <m:r>
                        <a:rPr kumimoji="1" lang="en-US" altLang="zh-CN" sz="1400" b="1" i="1" dirty="0"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𝒕𝒙</m:t>
                      </m:r>
                      <m:r>
                        <a:rPr kumimoji="1" lang="en-US" altLang="zh-CN" sz="1400" b="1" i="1" baseline="-25000" dirty="0" err="1"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𝒔𝒆𝒕𝒖𝒑</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 ETH</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8" name="文本框 87">
                  <a:extLst>
                    <a:ext uri="{FF2B5EF4-FFF2-40B4-BE49-F238E27FC236}">
                      <a16:creationId xmlns:a16="http://schemas.microsoft.com/office/drawing/2014/main" id="{BBDB5E4D-C919-7B53-EA5C-DD9FD123256B}"/>
                    </a:ext>
                  </a:extLst>
                </p:cNvPr>
                <p:cNvSpPr txBox="1">
                  <a:spLocks noRot="1" noChangeAspect="1" noMove="1" noResize="1" noEditPoints="1" noAdjustHandles="1" noChangeArrowheads="1" noChangeShapeType="1" noTextEdit="1"/>
                </p:cNvSpPr>
                <p:nvPr/>
              </p:nvSpPr>
              <p:spPr>
                <a:xfrm>
                  <a:off x="2168252" y="3976023"/>
                  <a:ext cx="2525050" cy="307777"/>
                </a:xfrm>
                <a:prstGeom prst="rect">
                  <a:avLst/>
                </a:prstGeom>
                <a:blipFill>
                  <a:blip r:embed="rId10"/>
                  <a:stretch>
                    <a:fillRect b="-19231"/>
                  </a:stretch>
                </a:blipFill>
              </p:spPr>
              <p:txBody>
                <a:bodyPr/>
                <a:lstStyle/>
                <a:p>
                  <a:r>
                    <a:rPr lang="zh-CN" altLang="en-US">
                      <a:noFill/>
                    </a:rPr>
                    <a:t> </a:t>
                  </a:r>
                </a:p>
              </p:txBody>
            </p:sp>
          </mc:Fallback>
        </mc:AlternateContent>
      </p:grpSp>
      <p:grpSp>
        <p:nvGrpSpPr>
          <p:cNvPr id="93" name="组合 92">
            <a:extLst>
              <a:ext uri="{FF2B5EF4-FFF2-40B4-BE49-F238E27FC236}">
                <a16:creationId xmlns:a16="http://schemas.microsoft.com/office/drawing/2014/main" id="{EC260E72-836E-675A-D37E-040CB3EDD8A7}"/>
              </a:ext>
            </a:extLst>
          </p:cNvPr>
          <p:cNvGrpSpPr/>
          <p:nvPr/>
        </p:nvGrpSpPr>
        <p:grpSpPr>
          <a:xfrm>
            <a:off x="5459525" y="4542118"/>
            <a:ext cx="2866844" cy="536364"/>
            <a:chOff x="1800362" y="3747436"/>
            <a:chExt cx="2866844" cy="536364"/>
          </a:xfrm>
        </p:grpSpPr>
        <p:grpSp>
          <p:nvGrpSpPr>
            <p:cNvPr id="94" name="组合 93">
              <a:extLst>
                <a:ext uri="{FF2B5EF4-FFF2-40B4-BE49-F238E27FC236}">
                  <a16:creationId xmlns:a16="http://schemas.microsoft.com/office/drawing/2014/main" id="{0186D4A3-24FE-E921-D4DA-C468450F5486}"/>
                </a:ext>
              </a:extLst>
            </p:cNvPr>
            <p:cNvGrpSpPr/>
            <p:nvPr/>
          </p:nvGrpSpPr>
          <p:grpSpPr>
            <a:xfrm>
              <a:off x="1800362" y="3747436"/>
              <a:ext cx="611353" cy="510002"/>
              <a:chOff x="5638800" y="2971800"/>
              <a:chExt cx="1095632" cy="914400"/>
            </a:xfrm>
          </p:grpSpPr>
          <p:pic>
            <p:nvPicPr>
              <p:cNvPr id="96" name="图形 95" descr="合同 纯色填充">
                <a:extLst>
                  <a:ext uri="{FF2B5EF4-FFF2-40B4-BE49-F238E27FC236}">
                    <a16:creationId xmlns:a16="http://schemas.microsoft.com/office/drawing/2014/main" id="{7BF4CDC9-6675-66CF-EDD7-5FE22C00DF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97" name="图形 96" descr="笔 纯色填充">
                <a:extLst>
                  <a:ext uri="{FF2B5EF4-FFF2-40B4-BE49-F238E27FC236}">
                    <a16:creationId xmlns:a16="http://schemas.microsoft.com/office/drawing/2014/main" id="{73CEB558-D20A-3396-EC34-E3F44887E2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3671EC2C-40D6-A1DD-39F1-1053982EA69E}"/>
                    </a:ext>
                  </a:extLst>
                </p:cNvPr>
                <p:cNvSpPr txBox="1"/>
                <p:nvPr/>
              </p:nvSpPr>
              <p:spPr>
                <a:xfrm>
                  <a:off x="2168252" y="3976023"/>
                  <a:ext cx="2498954" cy="307777"/>
                </a:xfrm>
                <a:prstGeom prst="rect">
                  <a:avLst/>
                </a:prstGeom>
                <a:noFill/>
              </p:spPr>
              <p:txBody>
                <a:bodyPr wrap="none" rtlCol="0">
                  <a:spAutoFit/>
                </a:bodyPr>
                <a:lstStyle/>
                <a:p>
                  <a14:m>
                    <m:oMath xmlns:m="http://schemas.openxmlformats.org/officeDocument/2006/math">
                      <m:r>
                        <a:rPr kumimoji="1" lang="en-US" altLang="zh-CN" sz="1400" b="1" i="1" dirty="0"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𝒕𝒙</m:t>
                      </m:r>
                      <m:r>
                        <a:rPr kumimoji="1" lang="en-US" altLang="zh-CN" sz="1400" b="1" i="1" baseline="-25000" dirty="0" err="1"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𝒔𝒆𝒕𝒖𝒑</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 LTC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95" name="文本框 94">
                  <a:extLst>
                    <a:ext uri="{FF2B5EF4-FFF2-40B4-BE49-F238E27FC236}">
                      <a16:creationId xmlns:a16="http://schemas.microsoft.com/office/drawing/2014/main" id="{3671EC2C-40D6-A1DD-39F1-1053982EA69E}"/>
                    </a:ext>
                  </a:extLst>
                </p:cNvPr>
                <p:cNvSpPr txBox="1">
                  <a:spLocks noRot="1" noChangeAspect="1" noMove="1" noResize="1" noEditPoints="1" noAdjustHandles="1" noChangeArrowheads="1" noChangeShapeType="1" noTextEdit="1"/>
                </p:cNvSpPr>
                <p:nvPr/>
              </p:nvSpPr>
              <p:spPr>
                <a:xfrm>
                  <a:off x="2168252" y="3976023"/>
                  <a:ext cx="2498954" cy="307777"/>
                </a:xfrm>
                <a:prstGeom prst="rect">
                  <a:avLst/>
                </a:prstGeom>
                <a:blipFill>
                  <a:blip r:embed="rId11"/>
                  <a:stretch>
                    <a:fillRect t="-4000" b="-24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32111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Generic</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Protocol—payment</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lock</a:t>
            </a:r>
          </a:p>
        </p:txBody>
      </p:sp>
      <p:sp>
        <p:nvSpPr>
          <p:cNvPr id="65" name="矩形 64">
            <a:extLst>
              <a:ext uri="{FF2B5EF4-FFF2-40B4-BE49-F238E27FC236}">
                <a16:creationId xmlns:a16="http://schemas.microsoft.com/office/drawing/2014/main" id="{B34DBCBC-375F-0987-EAEA-6D5D3D717FEE}"/>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图形 5" descr="用户 纯色填充">
            <a:extLst>
              <a:ext uri="{FF2B5EF4-FFF2-40B4-BE49-F238E27FC236}">
                <a16:creationId xmlns:a16="http://schemas.microsoft.com/office/drawing/2014/main" id="{528F5112-9D52-958A-C471-A3445A25A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9234" y="1189210"/>
            <a:ext cx="415890" cy="488806"/>
          </a:xfrm>
          <a:prstGeom prst="rect">
            <a:avLst/>
          </a:prstGeom>
        </p:spPr>
      </p:pic>
      <p:sp>
        <p:nvSpPr>
          <p:cNvPr id="7" name="文本框 6">
            <a:extLst>
              <a:ext uri="{FF2B5EF4-FFF2-40B4-BE49-F238E27FC236}">
                <a16:creationId xmlns:a16="http://schemas.microsoft.com/office/drawing/2014/main" id="{90961A66-77DE-CA99-EC09-2DC17262D864}"/>
              </a:ext>
            </a:extLst>
          </p:cNvPr>
          <p:cNvSpPr txBox="1"/>
          <p:nvPr/>
        </p:nvSpPr>
        <p:spPr>
          <a:xfrm>
            <a:off x="3440359" y="984920"/>
            <a:ext cx="336253" cy="213885"/>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pic>
        <p:nvPicPr>
          <p:cNvPr id="16" name="图形 15" descr="用户 纯色填充">
            <a:extLst>
              <a:ext uri="{FF2B5EF4-FFF2-40B4-BE49-F238E27FC236}">
                <a16:creationId xmlns:a16="http://schemas.microsoft.com/office/drawing/2014/main" id="{5941666F-0CE4-0377-CDBE-6B4D8F2510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3100" y="1239321"/>
            <a:ext cx="415890" cy="488806"/>
          </a:xfrm>
          <a:prstGeom prst="rect">
            <a:avLst/>
          </a:prstGeom>
        </p:spPr>
      </p:pic>
      <p:sp>
        <p:nvSpPr>
          <p:cNvPr id="19" name="文本框 18">
            <a:extLst>
              <a:ext uri="{FF2B5EF4-FFF2-40B4-BE49-F238E27FC236}">
                <a16:creationId xmlns:a16="http://schemas.microsoft.com/office/drawing/2014/main" id="{2913B204-8A5B-645E-39C0-BF73A80BB8DC}"/>
              </a:ext>
            </a:extLst>
          </p:cNvPr>
          <p:cNvSpPr txBox="1"/>
          <p:nvPr/>
        </p:nvSpPr>
        <p:spPr>
          <a:xfrm>
            <a:off x="5450383" y="984920"/>
            <a:ext cx="366962" cy="213885"/>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pic>
        <p:nvPicPr>
          <p:cNvPr id="31" name="图形 30" descr="用户 纯色填充">
            <a:extLst>
              <a:ext uri="{FF2B5EF4-FFF2-40B4-BE49-F238E27FC236}">
                <a16:creationId xmlns:a16="http://schemas.microsoft.com/office/drawing/2014/main" id="{B652DBB3-4E6B-4C76-D7D0-E514376AF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6403" y="1239321"/>
            <a:ext cx="415891" cy="488806"/>
          </a:xfrm>
          <a:prstGeom prst="rect">
            <a:avLst/>
          </a:prstGeom>
        </p:spPr>
      </p:pic>
      <p:sp>
        <p:nvSpPr>
          <p:cNvPr id="38" name="文本框 37">
            <a:extLst>
              <a:ext uri="{FF2B5EF4-FFF2-40B4-BE49-F238E27FC236}">
                <a16:creationId xmlns:a16="http://schemas.microsoft.com/office/drawing/2014/main" id="{B73BC27E-7571-65DD-5E41-153EB652F791}"/>
              </a:ext>
            </a:extLst>
          </p:cNvPr>
          <p:cNvSpPr txBox="1"/>
          <p:nvPr/>
        </p:nvSpPr>
        <p:spPr>
          <a:xfrm>
            <a:off x="7491116" y="984920"/>
            <a:ext cx="336983" cy="213885"/>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pic>
        <p:nvPicPr>
          <p:cNvPr id="47" name="图形 46" descr="用户 纯色填充">
            <a:extLst>
              <a:ext uri="{FF2B5EF4-FFF2-40B4-BE49-F238E27FC236}">
                <a16:creationId xmlns:a16="http://schemas.microsoft.com/office/drawing/2014/main" id="{43D0FDB9-F9B1-2E7A-271B-C1CED6AB76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9143" y="1189209"/>
            <a:ext cx="415891" cy="488806"/>
          </a:xfrm>
          <a:prstGeom prst="rect">
            <a:avLst/>
          </a:prstGeom>
        </p:spPr>
      </p:pic>
      <p:sp>
        <p:nvSpPr>
          <p:cNvPr id="48" name="文本框 47">
            <a:extLst>
              <a:ext uri="{FF2B5EF4-FFF2-40B4-BE49-F238E27FC236}">
                <a16:creationId xmlns:a16="http://schemas.microsoft.com/office/drawing/2014/main" id="{FED0CF9D-0C2D-0344-3A4C-E433BB4E1B81}"/>
              </a:ext>
            </a:extLst>
          </p:cNvPr>
          <p:cNvSpPr txBox="1"/>
          <p:nvPr/>
        </p:nvSpPr>
        <p:spPr>
          <a:xfrm>
            <a:off x="9501870" y="984920"/>
            <a:ext cx="285218" cy="213885"/>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pic>
        <p:nvPicPr>
          <p:cNvPr id="8" name="图片 7">
            <a:extLst>
              <a:ext uri="{FF2B5EF4-FFF2-40B4-BE49-F238E27FC236}">
                <a16:creationId xmlns:a16="http://schemas.microsoft.com/office/drawing/2014/main" id="{F64C5149-A1E6-8696-5E86-0D4CC244E884}"/>
              </a:ext>
            </a:extLst>
          </p:cNvPr>
          <p:cNvPicPr>
            <a:picLocks noChangeAspect="1"/>
          </p:cNvPicPr>
          <p:nvPr/>
        </p:nvPicPr>
        <p:blipFill rotWithShape="1">
          <a:blip r:embed="rId5"/>
          <a:srcRect l="2394" t="11301" b="2962"/>
          <a:stretch/>
        </p:blipFill>
        <p:spPr>
          <a:xfrm>
            <a:off x="1481404" y="3245100"/>
            <a:ext cx="10565878" cy="3613141"/>
          </a:xfrm>
          <a:prstGeom prst="rect">
            <a:avLst/>
          </a:prstGeom>
        </p:spPr>
      </p:pic>
      <p:grpSp>
        <p:nvGrpSpPr>
          <p:cNvPr id="24" name="组合 23">
            <a:extLst>
              <a:ext uri="{FF2B5EF4-FFF2-40B4-BE49-F238E27FC236}">
                <a16:creationId xmlns:a16="http://schemas.microsoft.com/office/drawing/2014/main" id="{2ED27F4E-2F3D-9626-E82D-466CB03B601D}"/>
              </a:ext>
            </a:extLst>
          </p:cNvPr>
          <p:cNvGrpSpPr/>
          <p:nvPr/>
        </p:nvGrpSpPr>
        <p:grpSpPr>
          <a:xfrm>
            <a:off x="3683033" y="1584667"/>
            <a:ext cx="1826873" cy="397788"/>
            <a:chOff x="3658319" y="2482272"/>
            <a:chExt cx="1826873" cy="397788"/>
          </a:xfrm>
        </p:grpSpPr>
        <p:cxnSp>
          <p:nvCxnSpPr>
            <p:cNvPr id="10" name="直线箭头连接符 9">
              <a:extLst>
                <a:ext uri="{FF2B5EF4-FFF2-40B4-BE49-F238E27FC236}">
                  <a16:creationId xmlns:a16="http://schemas.microsoft.com/office/drawing/2014/main" id="{C3198721-0B56-6A8C-0E75-A4E8876C0134}"/>
                </a:ext>
              </a:extLst>
            </p:cNvPr>
            <p:cNvCxnSpPr>
              <a:cxnSpLocks/>
            </p:cNvCxnSpPr>
            <p:nvPr/>
          </p:nvCxnSpPr>
          <p:spPr>
            <a:xfrm>
              <a:off x="3658319" y="2880060"/>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598773B-9F56-6089-E1B7-D53BCC28C0D0}"/>
                </a:ext>
              </a:extLst>
            </p:cNvPr>
            <p:cNvSpPr txBox="1"/>
            <p:nvPr/>
          </p:nvSpPr>
          <p:spPr>
            <a:xfrm>
              <a:off x="3871532" y="2482272"/>
              <a:ext cx="1487908"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D6F68F25-B83C-340C-F470-9C07D7FEA24E}"/>
              </a:ext>
            </a:extLst>
          </p:cNvPr>
          <p:cNvGrpSpPr/>
          <p:nvPr/>
        </p:nvGrpSpPr>
        <p:grpSpPr>
          <a:xfrm>
            <a:off x="5751722" y="1584667"/>
            <a:ext cx="1826873" cy="397788"/>
            <a:chOff x="5662900" y="2672661"/>
            <a:chExt cx="1826873" cy="397788"/>
          </a:xfrm>
        </p:grpSpPr>
        <p:cxnSp>
          <p:nvCxnSpPr>
            <p:cNvPr id="12" name="直线箭头连接符 11">
              <a:extLst>
                <a:ext uri="{FF2B5EF4-FFF2-40B4-BE49-F238E27FC236}">
                  <a16:creationId xmlns:a16="http://schemas.microsoft.com/office/drawing/2014/main" id="{3D3A5728-7BFC-9595-D7FE-CAB9ACD022DF}"/>
                </a:ext>
              </a:extLst>
            </p:cNvPr>
            <p:cNvCxnSpPr>
              <a:cxnSpLocks/>
            </p:cNvCxnSpPr>
            <p:nvPr/>
          </p:nvCxnSpPr>
          <p:spPr>
            <a:xfrm>
              <a:off x="5662900" y="3070449"/>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BD498A2-20C8-7990-8CF9-087B8589DD5C}"/>
                </a:ext>
              </a:extLst>
            </p:cNvPr>
            <p:cNvSpPr txBox="1"/>
            <p:nvPr/>
          </p:nvSpPr>
          <p:spPr>
            <a:xfrm>
              <a:off x="5961700" y="2672661"/>
              <a:ext cx="1477071"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29" name="组合 28">
            <a:extLst>
              <a:ext uri="{FF2B5EF4-FFF2-40B4-BE49-F238E27FC236}">
                <a16:creationId xmlns:a16="http://schemas.microsoft.com/office/drawing/2014/main" id="{4BE87B1A-9E78-46FC-89F2-D706F40482BD}"/>
              </a:ext>
            </a:extLst>
          </p:cNvPr>
          <p:cNvGrpSpPr/>
          <p:nvPr/>
        </p:nvGrpSpPr>
        <p:grpSpPr>
          <a:xfrm>
            <a:off x="7820410" y="1584667"/>
            <a:ext cx="1826873" cy="397788"/>
            <a:chOff x="8709054" y="2672661"/>
            <a:chExt cx="1826873" cy="397788"/>
          </a:xfrm>
        </p:grpSpPr>
        <p:cxnSp>
          <p:nvCxnSpPr>
            <p:cNvPr id="15" name="直线箭头连接符 14">
              <a:extLst>
                <a:ext uri="{FF2B5EF4-FFF2-40B4-BE49-F238E27FC236}">
                  <a16:creationId xmlns:a16="http://schemas.microsoft.com/office/drawing/2014/main" id="{CD9D401F-5856-B971-BEB0-EDBD05923B60}"/>
                </a:ext>
              </a:extLst>
            </p:cNvPr>
            <p:cNvCxnSpPr>
              <a:cxnSpLocks/>
            </p:cNvCxnSpPr>
            <p:nvPr/>
          </p:nvCxnSpPr>
          <p:spPr>
            <a:xfrm>
              <a:off x="8709054" y="3070449"/>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C56944C-84E9-8911-3A16-DB972248BB6C}"/>
                </a:ext>
              </a:extLst>
            </p:cNvPr>
            <p:cNvSpPr txBox="1"/>
            <p:nvPr/>
          </p:nvSpPr>
          <p:spPr>
            <a:xfrm>
              <a:off x="8912145" y="2672661"/>
              <a:ext cx="1547218"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126F5850-96CF-B8A0-5EBC-5937591C29E3}"/>
              </a:ext>
            </a:extLst>
          </p:cNvPr>
          <p:cNvGrpSpPr/>
          <p:nvPr/>
        </p:nvGrpSpPr>
        <p:grpSpPr>
          <a:xfrm>
            <a:off x="3442667" y="2014773"/>
            <a:ext cx="1954312" cy="275613"/>
            <a:chOff x="1800362" y="3747436"/>
            <a:chExt cx="2397613" cy="536364"/>
          </a:xfrm>
        </p:grpSpPr>
        <p:grpSp>
          <p:nvGrpSpPr>
            <p:cNvPr id="34" name="组合 33">
              <a:extLst>
                <a:ext uri="{FF2B5EF4-FFF2-40B4-BE49-F238E27FC236}">
                  <a16:creationId xmlns:a16="http://schemas.microsoft.com/office/drawing/2014/main" id="{15338D8B-C9D4-0019-558B-0014BD847DDA}"/>
                </a:ext>
              </a:extLst>
            </p:cNvPr>
            <p:cNvGrpSpPr/>
            <p:nvPr/>
          </p:nvGrpSpPr>
          <p:grpSpPr>
            <a:xfrm>
              <a:off x="1800362" y="3747436"/>
              <a:ext cx="611353" cy="510002"/>
              <a:chOff x="5638800" y="2971800"/>
              <a:chExt cx="1095632" cy="914400"/>
            </a:xfrm>
          </p:grpSpPr>
          <p:pic>
            <p:nvPicPr>
              <p:cNvPr id="36" name="图形 35" descr="合同 纯色填充">
                <a:extLst>
                  <a:ext uri="{FF2B5EF4-FFF2-40B4-BE49-F238E27FC236}">
                    <a16:creationId xmlns:a16="http://schemas.microsoft.com/office/drawing/2014/main" id="{FF6521B7-BB0F-DF2A-9E80-CD22DDBC94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37" name="图形 36" descr="笔 纯色填充">
                <a:extLst>
                  <a:ext uri="{FF2B5EF4-FFF2-40B4-BE49-F238E27FC236}">
                    <a16:creationId xmlns:a16="http://schemas.microsoft.com/office/drawing/2014/main" id="{979356AD-7690-F647-07AD-70F03E4089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8C8FAF3-94E8-462B-E333-ACEBFE68FC85}"/>
                    </a:ext>
                  </a:extLst>
                </p:cNvPr>
                <p:cNvSpPr txBox="1"/>
                <p:nvPr/>
              </p:nvSpPr>
              <p:spPr>
                <a:xfrm>
                  <a:off x="2168252" y="3976023"/>
                  <a:ext cx="2029723" cy="307777"/>
                </a:xfrm>
                <a:prstGeom prst="rect">
                  <a:avLst/>
                </a:prstGeom>
                <a:noFill/>
              </p:spPr>
              <p:txBody>
                <a:bodyPr wrap="none" rtlCol="0">
                  <a:spAutoFit/>
                </a:bodyPr>
                <a:lstStyle/>
                <a:p>
                  <a14:m>
                    <m:oMath xmlns:m="http://schemas.openxmlformats.org/officeDocument/2006/math">
                      <m:r>
                        <a:rPr kumimoji="1" lang="en-US" altLang="zh-CN" sz="1400" b="1" i="1" dirty="0"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𝒑𝒂𝒚</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08C8FAF3-94E8-462B-E333-ACEBFE68FC85}"/>
                    </a:ext>
                  </a:extLst>
                </p:cNvPr>
                <p:cNvSpPr txBox="1">
                  <a:spLocks noRot="1" noChangeAspect="1" noMove="1" noResize="1" noEditPoints="1" noAdjustHandles="1" noChangeArrowheads="1" noChangeShapeType="1" noTextEdit="1"/>
                </p:cNvSpPr>
                <p:nvPr/>
              </p:nvSpPr>
              <p:spPr>
                <a:xfrm>
                  <a:off x="2168252" y="3976023"/>
                  <a:ext cx="2029723" cy="307777"/>
                </a:xfrm>
                <a:prstGeom prst="rect">
                  <a:avLst/>
                </a:prstGeom>
                <a:blipFill>
                  <a:blip r:embed="rId10"/>
                  <a:stretch>
                    <a:fillRect t="-7692" r="-22901" b="-130769"/>
                  </a:stretch>
                </a:blipFill>
              </p:spPr>
              <p:txBody>
                <a:bodyPr/>
                <a:lstStyle/>
                <a:p>
                  <a:r>
                    <a:rPr lang="zh-CN" altLang="en-US">
                      <a:noFill/>
                    </a:rPr>
                    <a:t> </a:t>
                  </a:r>
                </a:p>
              </p:txBody>
            </p:sp>
          </mc:Fallback>
        </mc:AlternateContent>
      </p:grpSp>
      <p:grpSp>
        <p:nvGrpSpPr>
          <p:cNvPr id="39" name="组合 38">
            <a:extLst>
              <a:ext uri="{FF2B5EF4-FFF2-40B4-BE49-F238E27FC236}">
                <a16:creationId xmlns:a16="http://schemas.microsoft.com/office/drawing/2014/main" id="{9E72FB19-9F41-2DD0-6935-3E49AFA41ACF}"/>
              </a:ext>
            </a:extLst>
          </p:cNvPr>
          <p:cNvGrpSpPr/>
          <p:nvPr/>
        </p:nvGrpSpPr>
        <p:grpSpPr>
          <a:xfrm>
            <a:off x="7778314" y="2439508"/>
            <a:ext cx="1967378" cy="275613"/>
            <a:chOff x="1800362" y="3747436"/>
            <a:chExt cx="2413643" cy="536364"/>
          </a:xfrm>
        </p:grpSpPr>
        <p:grpSp>
          <p:nvGrpSpPr>
            <p:cNvPr id="40" name="组合 39">
              <a:extLst>
                <a:ext uri="{FF2B5EF4-FFF2-40B4-BE49-F238E27FC236}">
                  <a16:creationId xmlns:a16="http://schemas.microsoft.com/office/drawing/2014/main" id="{4A7AE497-E78B-68E5-9FA0-95A716CB543C}"/>
                </a:ext>
              </a:extLst>
            </p:cNvPr>
            <p:cNvGrpSpPr/>
            <p:nvPr/>
          </p:nvGrpSpPr>
          <p:grpSpPr>
            <a:xfrm>
              <a:off x="1800362" y="3747436"/>
              <a:ext cx="611353" cy="510002"/>
              <a:chOff x="5638800" y="2971800"/>
              <a:chExt cx="1095632" cy="914400"/>
            </a:xfrm>
          </p:grpSpPr>
          <p:pic>
            <p:nvPicPr>
              <p:cNvPr id="42" name="图形 41" descr="合同 纯色填充">
                <a:extLst>
                  <a:ext uri="{FF2B5EF4-FFF2-40B4-BE49-F238E27FC236}">
                    <a16:creationId xmlns:a16="http://schemas.microsoft.com/office/drawing/2014/main" id="{82952EBA-79D3-2582-528C-EDDC1E7F8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43" name="图形 42" descr="笔 纯色填充">
                <a:extLst>
                  <a:ext uri="{FF2B5EF4-FFF2-40B4-BE49-F238E27FC236}">
                    <a16:creationId xmlns:a16="http://schemas.microsoft.com/office/drawing/2014/main" id="{6F3E1776-0EFC-538D-DA93-1DD18BF717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90616B58-AF29-6126-9918-573A8D003E81}"/>
                    </a:ext>
                  </a:extLst>
                </p:cNvPr>
                <p:cNvSpPr txBox="1"/>
                <p:nvPr/>
              </p:nvSpPr>
              <p:spPr>
                <a:xfrm>
                  <a:off x="2168252" y="3976023"/>
                  <a:ext cx="2045753" cy="307777"/>
                </a:xfrm>
                <a:prstGeom prst="rect">
                  <a:avLst/>
                </a:prstGeom>
                <a:noFill/>
              </p:spPr>
              <p:txBody>
                <a:bodyPr wrap="none" rtlCol="0">
                  <a:spAutoFit/>
                </a:bodyPr>
                <a:lstStyle/>
                <a:p>
                  <a14:m>
                    <m:oMath xmlns:m="http://schemas.openxmlformats.org/officeDocument/2006/math">
                      <m:r>
                        <a:rPr kumimoji="1" lang="en-US" altLang="zh-CN" sz="1400" b="1" i="1" dirty="0"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𝒑𝒂𝒚</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 ETH</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90616B58-AF29-6126-9918-573A8D003E81}"/>
                    </a:ext>
                  </a:extLst>
                </p:cNvPr>
                <p:cNvSpPr txBox="1">
                  <a:spLocks noRot="1" noChangeAspect="1" noMove="1" noResize="1" noEditPoints="1" noAdjustHandles="1" noChangeArrowheads="1" noChangeShapeType="1" noTextEdit="1"/>
                </p:cNvSpPr>
                <p:nvPr/>
              </p:nvSpPr>
              <p:spPr>
                <a:xfrm>
                  <a:off x="2168252" y="3976023"/>
                  <a:ext cx="2045753" cy="307777"/>
                </a:xfrm>
                <a:prstGeom prst="rect">
                  <a:avLst/>
                </a:prstGeom>
                <a:blipFill>
                  <a:blip r:embed="rId11"/>
                  <a:stretch>
                    <a:fillRect t="-7692" r="-22727" b="-130769"/>
                  </a:stretch>
                </a:blipFill>
              </p:spPr>
              <p:txBody>
                <a:bodyPr/>
                <a:lstStyle/>
                <a:p>
                  <a:r>
                    <a:rPr lang="zh-CN" altLang="en-US">
                      <a:noFill/>
                    </a:rPr>
                    <a:t> </a:t>
                  </a:r>
                </a:p>
              </p:txBody>
            </p:sp>
          </mc:Fallback>
        </mc:AlternateContent>
      </p:grpSp>
      <p:grpSp>
        <p:nvGrpSpPr>
          <p:cNvPr id="55" name="组合 54">
            <a:extLst>
              <a:ext uri="{FF2B5EF4-FFF2-40B4-BE49-F238E27FC236}">
                <a16:creationId xmlns:a16="http://schemas.microsoft.com/office/drawing/2014/main" id="{CA5207B6-C3F9-8E85-B8FD-5EEE67D64D52}"/>
              </a:ext>
            </a:extLst>
          </p:cNvPr>
          <p:cNvGrpSpPr/>
          <p:nvPr/>
        </p:nvGrpSpPr>
        <p:grpSpPr>
          <a:xfrm>
            <a:off x="5612458" y="2266335"/>
            <a:ext cx="1953945" cy="275613"/>
            <a:chOff x="1800362" y="3747436"/>
            <a:chExt cx="2397163" cy="536364"/>
          </a:xfrm>
        </p:grpSpPr>
        <p:grpSp>
          <p:nvGrpSpPr>
            <p:cNvPr id="56" name="组合 55">
              <a:extLst>
                <a:ext uri="{FF2B5EF4-FFF2-40B4-BE49-F238E27FC236}">
                  <a16:creationId xmlns:a16="http://schemas.microsoft.com/office/drawing/2014/main" id="{D24D1628-CC02-BC89-1A87-2089314B7F79}"/>
                </a:ext>
              </a:extLst>
            </p:cNvPr>
            <p:cNvGrpSpPr/>
            <p:nvPr/>
          </p:nvGrpSpPr>
          <p:grpSpPr>
            <a:xfrm>
              <a:off x="1800362" y="3747436"/>
              <a:ext cx="611353" cy="510002"/>
              <a:chOff x="5638800" y="2971800"/>
              <a:chExt cx="1095632" cy="914400"/>
            </a:xfrm>
          </p:grpSpPr>
          <p:pic>
            <p:nvPicPr>
              <p:cNvPr id="58" name="图形 57" descr="合同 纯色填充">
                <a:extLst>
                  <a:ext uri="{FF2B5EF4-FFF2-40B4-BE49-F238E27FC236}">
                    <a16:creationId xmlns:a16="http://schemas.microsoft.com/office/drawing/2014/main" id="{D49C5160-FDD6-647F-3EC2-27A1038143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59" name="图形 58" descr="笔 纯色填充">
                <a:extLst>
                  <a:ext uri="{FF2B5EF4-FFF2-40B4-BE49-F238E27FC236}">
                    <a16:creationId xmlns:a16="http://schemas.microsoft.com/office/drawing/2014/main" id="{4AE9901B-46B5-BBE8-F8B6-F1819D04B2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277E9199-A6DC-7E2D-B5B6-F266F8676848}"/>
                    </a:ext>
                  </a:extLst>
                </p:cNvPr>
                <p:cNvSpPr txBox="1"/>
                <p:nvPr/>
              </p:nvSpPr>
              <p:spPr>
                <a:xfrm>
                  <a:off x="2168252" y="3976023"/>
                  <a:ext cx="2029273" cy="307777"/>
                </a:xfrm>
                <a:prstGeom prst="rect">
                  <a:avLst/>
                </a:prstGeom>
                <a:noFill/>
              </p:spPr>
              <p:txBody>
                <a:bodyPr wrap="none" rtlCol="0">
                  <a:spAutoFit/>
                </a:bodyPr>
                <a:lstStyle/>
                <a:p>
                  <a14:m>
                    <m:oMath xmlns:m="http://schemas.openxmlformats.org/officeDocument/2006/math">
                      <m:r>
                        <a:rPr kumimoji="1" lang="en-US" altLang="zh-CN" sz="1400" b="1" i="1" dirty="0"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𝒑𝒂𝒚</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 LTC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57" name="文本框 56">
                  <a:extLst>
                    <a:ext uri="{FF2B5EF4-FFF2-40B4-BE49-F238E27FC236}">
                      <a16:creationId xmlns:a16="http://schemas.microsoft.com/office/drawing/2014/main" id="{277E9199-A6DC-7E2D-B5B6-F266F8676848}"/>
                    </a:ext>
                  </a:extLst>
                </p:cNvPr>
                <p:cNvSpPr txBox="1">
                  <a:spLocks noRot="1" noChangeAspect="1" noMove="1" noResize="1" noEditPoints="1" noAdjustHandles="1" noChangeArrowheads="1" noChangeShapeType="1" noTextEdit="1"/>
                </p:cNvSpPr>
                <p:nvPr/>
              </p:nvSpPr>
              <p:spPr>
                <a:xfrm>
                  <a:off x="2168252" y="3976023"/>
                  <a:ext cx="2029273" cy="307777"/>
                </a:xfrm>
                <a:prstGeom prst="rect">
                  <a:avLst/>
                </a:prstGeom>
                <a:blipFill>
                  <a:blip r:embed="rId12"/>
                  <a:stretch>
                    <a:fillRect t="-7143" r="-22901" b="-114286"/>
                  </a:stretch>
                </a:blipFill>
              </p:spPr>
              <p:txBody>
                <a:bodyPr/>
                <a:lstStyle/>
                <a:p>
                  <a:r>
                    <a:rPr lang="zh-CN" altLang="en-US">
                      <a:noFill/>
                    </a:rPr>
                    <a:t> </a:t>
                  </a:r>
                </a:p>
              </p:txBody>
            </p:sp>
          </mc:Fallback>
        </mc:AlternateContent>
      </p:grpSp>
      <p:grpSp>
        <p:nvGrpSpPr>
          <p:cNvPr id="71" name="组合 70">
            <a:extLst>
              <a:ext uri="{FF2B5EF4-FFF2-40B4-BE49-F238E27FC236}">
                <a16:creationId xmlns:a16="http://schemas.microsoft.com/office/drawing/2014/main" id="{C8F43A4F-D879-086E-6BE7-FE50044EFE36}"/>
              </a:ext>
            </a:extLst>
          </p:cNvPr>
          <p:cNvGrpSpPr/>
          <p:nvPr/>
        </p:nvGrpSpPr>
        <p:grpSpPr>
          <a:xfrm>
            <a:off x="4262876" y="2852294"/>
            <a:ext cx="1521660" cy="400110"/>
            <a:chOff x="3840465" y="3092043"/>
            <a:chExt cx="1521660" cy="400110"/>
          </a:xfrm>
        </p:grpSpPr>
        <p:pic>
          <p:nvPicPr>
            <p:cNvPr id="60" name="图形 59" descr="解除锁定 纯色填充">
              <a:extLst>
                <a:ext uri="{FF2B5EF4-FFF2-40B4-BE49-F238E27FC236}">
                  <a16:creationId xmlns:a16="http://schemas.microsoft.com/office/drawing/2014/main" id="{F38CF242-F8C2-9940-D58C-E4AD0ECE3D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12896" y="3115334"/>
              <a:ext cx="358101" cy="358101"/>
            </a:xfrm>
            <a:prstGeom prst="rect">
              <a:avLst/>
            </a:prstGeom>
          </p:spPr>
        </p:pic>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C260F0F-FD55-5433-0389-8D6446D328F5}"/>
                    </a:ext>
                  </a:extLst>
                </p:cNvPr>
                <p:cNvSpPr txBox="1"/>
                <p:nvPr/>
              </p:nvSpPr>
              <p:spPr>
                <a:xfrm>
                  <a:off x="3840465" y="3092043"/>
                  <a:ext cx="731290"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00BE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𝑪</m:t>
                        </m:r>
                      </m:oMath>
                    </m:oMathPara>
                  </a14:m>
                  <a:endParaRPr kumimoji="1" lang="zh-CN" altLang="en-US" sz="2000" b="1" baseline="-25000" dirty="0">
                    <a:solidFill>
                      <a:srgbClr val="00BE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64" name="文本框 63">
                  <a:extLst>
                    <a:ext uri="{FF2B5EF4-FFF2-40B4-BE49-F238E27FC236}">
                      <a16:creationId xmlns:a16="http://schemas.microsoft.com/office/drawing/2014/main" id="{1C260F0F-FD55-5433-0389-8D6446D328F5}"/>
                    </a:ext>
                  </a:extLst>
                </p:cNvPr>
                <p:cNvSpPr txBox="1">
                  <a:spLocks noRot="1" noChangeAspect="1" noMove="1" noResize="1" noEditPoints="1" noAdjustHandles="1" noChangeArrowheads="1" noChangeShapeType="1" noTextEdit="1"/>
                </p:cNvSpPr>
                <p:nvPr/>
              </p:nvSpPr>
              <p:spPr>
                <a:xfrm>
                  <a:off x="3840465" y="3092043"/>
                  <a:ext cx="731290" cy="39299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479B6C24-8176-EDC8-6C8B-7496FE320BBA}"/>
                    </a:ext>
                  </a:extLst>
                </p:cNvPr>
                <p:cNvSpPr txBox="1"/>
                <p:nvPr/>
              </p:nvSpPr>
              <p:spPr>
                <a:xfrm>
                  <a:off x="4616408" y="3092043"/>
                  <a:ext cx="74571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𝑨𝑪𝑫</m:t>
                        </m:r>
                      </m:oMath>
                    </m:oMathPara>
                  </a14:m>
                  <a:endParaRPr kumimoji="1" lang="zh-CN" altLang="en-US" sz="2000" b="1" baseline="-25000"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70" name="文本框 69">
                  <a:extLst>
                    <a:ext uri="{FF2B5EF4-FFF2-40B4-BE49-F238E27FC236}">
                      <a16:creationId xmlns:a16="http://schemas.microsoft.com/office/drawing/2014/main" id="{479B6C24-8176-EDC8-6C8B-7496FE320BBA}"/>
                    </a:ext>
                  </a:extLst>
                </p:cNvPr>
                <p:cNvSpPr txBox="1">
                  <a:spLocks noRot="1" noChangeAspect="1" noMove="1" noResize="1" noEditPoints="1" noAdjustHandles="1" noChangeArrowheads="1" noChangeShapeType="1" noTextEdit="1"/>
                </p:cNvSpPr>
                <p:nvPr/>
              </p:nvSpPr>
              <p:spPr>
                <a:xfrm>
                  <a:off x="4616408" y="3092043"/>
                  <a:ext cx="745717" cy="400110"/>
                </a:xfrm>
                <a:prstGeom prst="rect">
                  <a:avLst/>
                </a:prstGeom>
                <a:blipFill>
                  <a:blip r:embed="rId16"/>
                  <a:stretch>
                    <a:fillRect/>
                  </a:stretch>
                </a:blipFill>
              </p:spPr>
              <p:txBody>
                <a:bodyPr/>
                <a:lstStyle/>
                <a:p>
                  <a:r>
                    <a:rPr lang="zh-CN" altLang="en-US">
                      <a:noFill/>
                    </a:rPr>
                    <a:t> </a:t>
                  </a:r>
                </a:p>
              </p:txBody>
            </p:sp>
          </mc:Fallback>
        </mc:AlternateContent>
      </p:grpSp>
      <p:grpSp>
        <p:nvGrpSpPr>
          <p:cNvPr id="72" name="组合 71">
            <a:extLst>
              <a:ext uri="{FF2B5EF4-FFF2-40B4-BE49-F238E27FC236}">
                <a16:creationId xmlns:a16="http://schemas.microsoft.com/office/drawing/2014/main" id="{D81EEC16-8BE8-55BC-8860-7EF0F2A98BE2}"/>
              </a:ext>
            </a:extLst>
          </p:cNvPr>
          <p:cNvGrpSpPr/>
          <p:nvPr/>
        </p:nvGrpSpPr>
        <p:grpSpPr>
          <a:xfrm>
            <a:off x="6382752" y="2873212"/>
            <a:ext cx="1537690" cy="392993"/>
            <a:chOff x="3840465" y="3092043"/>
            <a:chExt cx="1537690" cy="392993"/>
          </a:xfrm>
        </p:grpSpPr>
        <p:pic>
          <p:nvPicPr>
            <p:cNvPr id="86" name="图形 85" descr="解除锁定 纯色填充">
              <a:extLst>
                <a:ext uri="{FF2B5EF4-FFF2-40B4-BE49-F238E27FC236}">
                  <a16:creationId xmlns:a16="http://schemas.microsoft.com/office/drawing/2014/main" id="{7552C541-722B-0724-04C7-18FC486F673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12896" y="3115334"/>
              <a:ext cx="358101" cy="358101"/>
            </a:xfrm>
            <a:prstGeom prst="rect">
              <a:avLst/>
            </a:prstGeom>
          </p:spPr>
        </p:pic>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7E84C76-3D69-3974-D4F5-445C61530C45}"/>
                    </a:ext>
                  </a:extLst>
                </p:cNvPr>
                <p:cNvSpPr txBox="1"/>
                <p:nvPr/>
              </p:nvSpPr>
              <p:spPr>
                <a:xfrm>
                  <a:off x="3840465" y="3092043"/>
                  <a:ext cx="745717"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00BE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𝑪𝑫</m:t>
                        </m:r>
                      </m:oMath>
                    </m:oMathPara>
                  </a14:m>
                  <a:endParaRPr kumimoji="1" lang="zh-CN" altLang="en-US" sz="2000" b="1" baseline="-25000" dirty="0">
                    <a:solidFill>
                      <a:srgbClr val="00BE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87" name="文本框 86">
                  <a:extLst>
                    <a:ext uri="{FF2B5EF4-FFF2-40B4-BE49-F238E27FC236}">
                      <a16:creationId xmlns:a16="http://schemas.microsoft.com/office/drawing/2014/main" id="{77E84C76-3D69-3974-D4F5-445C61530C45}"/>
                    </a:ext>
                  </a:extLst>
                </p:cNvPr>
                <p:cNvSpPr txBox="1">
                  <a:spLocks noRot="1" noChangeAspect="1" noMove="1" noResize="1" noEditPoints="1" noAdjustHandles="1" noChangeArrowheads="1" noChangeShapeType="1" noTextEdit="1"/>
                </p:cNvSpPr>
                <p:nvPr/>
              </p:nvSpPr>
              <p:spPr>
                <a:xfrm>
                  <a:off x="3840465" y="3092043"/>
                  <a:ext cx="745717" cy="392993"/>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8C5C4C94-EE26-158B-0306-D4360FD87E79}"/>
                    </a:ext>
                  </a:extLst>
                </p:cNvPr>
                <p:cNvSpPr txBox="1"/>
                <p:nvPr/>
              </p:nvSpPr>
              <p:spPr>
                <a:xfrm>
                  <a:off x="4616408" y="3092043"/>
                  <a:ext cx="761747"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𝑨𝑫</m:t>
                        </m:r>
                        <m:r>
                          <a:rPr kumimoji="1" lang="en-US" altLang="zh-CN" sz="2000" b="1" i="1" baseline="-25000" dirty="0"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𝑩</m:t>
                        </m:r>
                      </m:oMath>
                    </m:oMathPara>
                  </a14:m>
                  <a:endParaRPr kumimoji="1" lang="zh-CN" altLang="en-US" sz="2000" b="1" baseline="-25000"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89" name="文本框 88">
                  <a:extLst>
                    <a:ext uri="{FF2B5EF4-FFF2-40B4-BE49-F238E27FC236}">
                      <a16:creationId xmlns:a16="http://schemas.microsoft.com/office/drawing/2014/main" id="{8C5C4C94-EE26-158B-0306-D4360FD87E79}"/>
                    </a:ext>
                  </a:extLst>
                </p:cNvPr>
                <p:cNvSpPr txBox="1">
                  <a:spLocks noRot="1" noChangeAspect="1" noMove="1" noResize="1" noEditPoints="1" noAdjustHandles="1" noChangeArrowheads="1" noChangeShapeType="1" noTextEdit="1"/>
                </p:cNvSpPr>
                <p:nvPr/>
              </p:nvSpPr>
              <p:spPr>
                <a:xfrm>
                  <a:off x="4616408" y="3092043"/>
                  <a:ext cx="761747" cy="392993"/>
                </a:xfrm>
                <a:prstGeom prst="rect">
                  <a:avLst/>
                </a:prstGeom>
                <a:blipFill>
                  <a:blip r:embed="rId18"/>
                  <a:stretch>
                    <a:fillRect/>
                  </a:stretch>
                </a:blipFill>
              </p:spPr>
              <p:txBody>
                <a:bodyPr/>
                <a:lstStyle/>
                <a:p>
                  <a:r>
                    <a:rPr lang="zh-CN" altLang="en-US">
                      <a:noFill/>
                    </a:rPr>
                    <a:t> </a:t>
                  </a:r>
                </a:p>
              </p:txBody>
            </p:sp>
          </mc:Fallback>
        </mc:AlternateContent>
      </p:grpSp>
      <p:grpSp>
        <p:nvGrpSpPr>
          <p:cNvPr id="90" name="组合 89">
            <a:extLst>
              <a:ext uri="{FF2B5EF4-FFF2-40B4-BE49-F238E27FC236}">
                <a16:creationId xmlns:a16="http://schemas.microsoft.com/office/drawing/2014/main" id="{DACAE9B5-08A2-AEB9-1437-6F8B87327B0D}"/>
              </a:ext>
            </a:extLst>
          </p:cNvPr>
          <p:cNvGrpSpPr/>
          <p:nvPr/>
        </p:nvGrpSpPr>
        <p:grpSpPr>
          <a:xfrm>
            <a:off x="8481567" y="2852294"/>
            <a:ext cx="1312564" cy="392993"/>
            <a:chOff x="3840465" y="3092043"/>
            <a:chExt cx="1312564" cy="392993"/>
          </a:xfrm>
        </p:grpSpPr>
        <p:pic>
          <p:nvPicPr>
            <p:cNvPr id="98" name="图形 97" descr="解除锁定 纯色填充">
              <a:extLst>
                <a:ext uri="{FF2B5EF4-FFF2-40B4-BE49-F238E27FC236}">
                  <a16:creationId xmlns:a16="http://schemas.microsoft.com/office/drawing/2014/main" id="{F0FCB270-D087-A152-CBA2-C8571EF887C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12896" y="3115334"/>
              <a:ext cx="358101" cy="358101"/>
            </a:xfrm>
            <a:prstGeom prst="rect">
              <a:avLst/>
            </a:prstGeom>
          </p:spPr>
        </p:pic>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6087A7B6-30D5-D31A-3099-7CE49CBD68C5}"/>
                    </a:ext>
                  </a:extLst>
                </p:cNvPr>
                <p:cNvSpPr txBox="1"/>
                <p:nvPr/>
              </p:nvSpPr>
              <p:spPr>
                <a:xfrm>
                  <a:off x="3840465" y="3092043"/>
                  <a:ext cx="761747"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00BE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𝑫𝑩</m:t>
                        </m:r>
                      </m:oMath>
                    </m:oMathPara>
                  </a14:m>
                  <a:endParaRPr kumimoji="1" lang="zh-CN" altLang="en-US" sz="2000" b="1" baseline="-25000" dirty="0">
                    <a:solidFill>
                      <a:srgbClr val="00BE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99" name="文本框 98">
                  <a:extLst>
                    <a:ext uri="{FF2B5EF4-FFF2-40B4-BE49-F238E27FC236}">
                      <a16:creationId xmlns:a16="http://schemas.microsoft.com/office/drawing/2014/main" id="{6087A7B6-30D5-D31A-3099-7CE49CBD68C5}"/>
                    </a:ext>
                  </a:extLst>
                </p:cNvPr>
                <p:cNvSpPr txBox="1">
                  <a:spLocks noRot="1" noChangeAspect="1" noMove="1" noResize="1" noEditPoints="1" noAdjustHandles="1" noChangeArrowheads="1" noChangeShapeType="1" noTextEdit="1"/>
                </p:cNvSpPr>
                <p:nvPr/>
              </p:nvSpPr>
              <p:spPr>
                <a:xfrm>
                  <a:off x="3840465" y="3092043"/>
                  <a:ext cx="761747" cy="39299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A7B70AC5-F2A3-9631-10E5-E52B6EFE501A}"/>
                    </a:ext>
                  </a:extLst>
                </p:cNvPr>
                <p:cNvSpPr txBox="1"/>
                <p:nvPr/>
              </p:nvSpPr>
              <p:spPr>
                <a:xfrm>
                  <a:off x="4616408" y="3092043"/>
                  <a:ext cx="536621"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30000"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m:t>
                        </m:r>
                      </m:oMath>
                    </m:oMathPara>
                  </a14:m>
                  <a:endParaRPr kumimoji="1" lang="zh-CN" altLang="en-US" sz="2000" b="1" baseline="30000"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100" name="文本框 99">
                  <a:extLst>
                    <a:ext uri="{FF2B5EF4-FFF2-40B4-BE49-F238E27FC236}">
                      <a16:creationId xmlns:a16="http://schemas.microsoft.com/office/drawing/2014/main" id="{A7B70AC5-F2A3-9631-10E5-E52B6EFE501A}"/>
                    </a:ext>
                  </a:extLst>
                </p:cNvPr>
                <p:cNvSpPr txBox="1">
                  <a:spLocks noRot="1" noChangeAspect="1" noMove="1" noResize="1" noEditPoints="1" noAdjustHandles="1" noChangeArrowheads="1" noChangeShapeType="1" noTextEdit="1"/>
                </p:cNvSpPr>
                <p:nvPr/>
              </p:nvSpPr>
              <p:spPr>
                <a:xfrm>
                  <a:off x="4616408" y="3092043"/>
                  <a:ext cx="536621" cy="392993"/>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29499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Generic</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Protocol—payment</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release</a:t>
            </a:r>
          </a:p>
        </p:txBody>
      </p:sp>
      <p:sp>
        <p:nvSpPr>
          <p:cNvPr id="65" name="矩形 64">
            <a:extLst>
              <a:ext uri="{FF2B5EF4-FFF2-40B4-BE49-F238E27FC236}">
                <a16:creationId xmlns:a16="http://schemas.microsoft.com/office/drawing/2014/main" id="{B34DBCBC-375F-0987-EAEA-6D5D3D717FEE}"/>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图形 5" descr="用户 纯色填充">
            <a:extLst>
              <a:ext uri="{FF2B5EF4-FFF2-40B4-BE49-F238E27FC236}">
                <a16:creationId xmlns:a16="http://schemas.microsoft.com/office/drawing/2014/main" id="{528F5112-9D52-958A-C471-A3445A25A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6746" y="1868835"/>
            <a:ext cx="415890" cy="488806"/>
          </a:xfrm>
          <a:prstGeom prst="rect">
            <a:avLst/>
          </a:prstGeom>
        </p:spPr>
      </p:pic>
      <p:sp>
        <p:nvSpPr>
          <p:cNvPr id="7" name="文本框 6">
            <a:extLst>
              <a:ext uri="{FF2B5EF4-FFF2-40B4-BE49-F238E27FC236}">
                <a16:creationId xmlns:a16="http://schemas.microsoft.com/office/drawing/2014/main" id="{90961A66-77DE-CA99-EC09-2DC17262D864}"/>
              </a:ext>
            </a:extLst>
          </p:cNvPr>
          <p:cNvSpPr txBox="1"/>
          <p:nvPr/>
        </p:nvSpPr>
        <p:spPr>
          <a:xfrm>
            <a:off x="3007871" y="1578048"/>
            <a:ext cx="336253" cy="213885"/>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pic>
        <p:nvPicPr>
          <p:cNvPr id="16" name="图形 15" descr="用户 纯色填充">
            <a:extLst>
              <a:ext uri="{FF2B5EF4-FFF2-40B4-BE49-F238E27FC236}">
                <a16:creationId xmlns:a16="http://schemas.microsoft.com/office/drawing/2014/main" id="{5941666F-0CE4-0377-CDBE-6B4D8F2510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30612" y="1918946"/>
            <a:ext cx="415890" cy="488806"/>
          </a:xfrm>
          <a:prstGeom prst="rect">
            <a:avLst/>
          </a:prstGeom>
        </p:spPr>
      </p:pic>
      <p:sp>
        <p:nvSpPr>
          <p:cNvPr id="19" name="文本框 18">
            <a:extLst>
              <a:ext uri="{FF2B5EF4-FFF2-40B4-BE49-F238E27FC236}">
                <a16:creationId xmlns:a16="http://schemas.microsoft.com/office/drawing/2014/main" id="{2913B204-8A5B-645E-39C0-BF73A80BB8DC}"/>
              </a:ext>
            </a:extLst>
          </p:cNvPr>
          <p:cNvSpPr txBox="1"/>
          <p:nvPr/>
        </p:nvSpPr>
        <p:spPr>
          <a:xfrm>
            <a:off x="5017895" y="1578048"/>
            <a:ext cx="366962" cy="213885"/>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pic>
        <p:nvPicPr>
          <p:cNvPr id="31" name="图形 30" descr="用户 纯色填充">
            <a:extLst>
              <a:ext uri="{FF2B5EF4-FFF2-40B4-BE49-F238E27FC236}">
                <a16:creationId xmlns:a16="http://schemas.microsoft.com/office/drawing/2014/main" id="{B652DBB3-4E6B-4C76-D7D0-E514376AF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3915" y="1918946"/>
            <a:ext cx="415891" cy="488806"/>
          </a:xfrm>
          <a:prstGeom prst="rect">
            <a:avLst/>
          </a:prstGeom>
        </p:spPr>
      </p:pic>
      <p:sp>
        <p:nvSpPr>
          <p:cNvPr id="38" name="文本框 37">
            <a:extLst>
              <a:ext uri="{FF2B5EF4-FFF2-40B4-BE49-F238E27FC236}">
                <a16:creationId xmlns:a16="http://schemas.microsoft.com/office/drawing/2014/main" id="{B73BC27E-7571-65DD-5E41-153EB652F791}"/>
              </a:ext>
            </a:extLst>
          </p:cNvPr>
          <p:cNvSpPr txBox="1"/>
          <p:nvPr/>
        </p:nvSpPr>
        <p:spPr>
          <a:xfrm>
            <a:off x="7058628" y="1578048"/>
            <a:ext cx="336983" cy="213885"/>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pic>
        <p:nvPicPr>
          <p:cNvPr id="47" name="图形 46" descr="用户 纯色填充">
            <a:extLst>
              <a:ext uri="{FF2B5EF4-FFF2-40B4-BE49-F238E27FC236}">
                <a16:creationId xmlns:a16="http://schemas.microsoft.com/office/drawing/2014/main" id="{43D0FDB9-F9B1-2E7A-271B-C1CED6AB76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6655" y="1868834"/>
            <a:ext cx="415891" cy="488806"/>
          </a:xfrm>
          <a:prstGeom prst="rect">
            <a:avLst/>
          </a:prstGeom>
        </p:spPr>
      </p:pic>
      <p:sp>
        <p:nvSpPr>
          <p:cNvPr id="48" name="文本框 47">
            <a:extLst>
              <a:ext uri="{FF2B5EF4-FFF2-40B4-BE49-F238E27FC236}">
                <a16:creationId xmlns:a16="http://schemas.microsoft.com/office/drawing/2014/main" id="{FED0CF9D-0C2D-0344-3A4C-E433BB4E1B81}"/>
              </a:ext>
            </a:extLst>
          </p:cNvPr>
          <p:cNvSpPr txBox="1"/>
          <p:nvPr/>
        </p:nvSpPr>
        <p:spPr>
          <a:xfrm>
            <a:off x="9069382" y="1578048"/>
            <a:ext cx="285218" cy="213885"/>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nvGrpSpPr>
          <p:cNvPr id="24" name="组合 23">
            <a:extLst>
              <a:ext uri="{FF2B5EF4-FFF2-40B4-BE49-F238E27FC236}">
                <a16:creationId xmlns:a16="http://schemas.microsoft.com/office/drawing/2014/main" id="{2ED27F4E-2F3D-9626-E82D-466CB03B601D}"/>
              </a:ext>
            </a:extLst>
          </p:cNvPr>
          <p:cNvGrpSpPr/>
          <p:nvPr/>
        </p:nvGrpSpPr>
        <p:grpSpPr>
          <a:xfrm>
            <a:off x="3250545" y="2264292"/>
            <a:ext cx="1826873" cy="397788"/>
            <a:chOff x="3658319" y="2482272"/>
            <a:chExt cx="1826873" cy="397788"/>
          </a:xfrm>
        </p:grpSpPr>
        <p:cxnSp>
          <p:nvCxnSpPr>
            <p:cNvPr id="10" name="直线箭头连接符 9">
              <a:extLst>
                <a:ext uri="{FF2B5EF4-FFF2-40B4-BE49-F238E27FC236}">
                  <a16:creationId xmlns:a16="http://schemas.microsoft.com/office/drawing/2014/main" id="{C3198721-0B56-6A8C-0E75-A4E8876C0134}"/>
                </a:ext>
              </a:extLst>
            </p:cNvPr>
            <p:cNvCxnSpPr>
              <a:cxnSpLocks/>
            </p:cNvCxnSpPr>
            <p:nvPr/>
          </p:nvCxnSpPr>
          <p:spPr>
            <a:xfrm>
              <a:off x="3658319" y="2880060"/>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598773B-9F56-6089-E1B7-D53BCC28C0D0}"/>
                </a:ext>
              </a:extLst>
            </p:cNvPr>
            <p:cNvSpPr txBox="1"/>
            <p:nvPr/>
          </p:nvSpPr>
          <p:spPr>
            <a:xfrm>
              <a:off x="3871532" y="2482272"/>
              <a:ext cx="1487908"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D6F68F25-B83C-340C-F470-9C07D7FEA24E}"/>
              </a:ext>
            </a:extLst>
          </p:cNvPr>
          <p:cNvGrpSpPr/>
          <p:nvPr/>
        </p:nvGrpSpPr>
        <p:grpSpPr>
          <a:xfrm>
            <a:off x="5319234" y="2264292"/>
            <a:ext cx="1826873" cy="397788"/>
            <a:chOff x="5662900" y="2672661"/>
            <a:chExt cx="1826873" cy="397788"/>
          </a:xfrm>
        </p:grpSpPr>
        <p:cxnSp>
          <p:nvCxnSpPr>
            <p:cNvPr id="12" name="直线箭头连接符 11">
              <a:extLst>
                <a:ext uri="{FF2B5EF4-FFF2-40B4-BE49-F238E27FC236}">
                  <a16:creationId xmlns:a16="http://schemas.microsoft.com/office/drawing/2014/main" id="{3D3A5728-7BFC-9595-D7FE-CAB9ACD022DF}"/>
                </a:ext>
              </a:extLst>
            </p:cNvPr>
            <p:cNvCxnSpPr>
              <a:cxnSpLocks/>
            </p:cNvCxnSpPr>
            <p:nvPr/>
          </p:nvCxnSpPr>
          <p:spPr>
            <a:xfrm>
              <a:off x="5662900" y="3070449"/>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BD498A2-20C8-7990-8CF9-087B8589DD5C}"/>
                </a:ext>
              </a:extLst>
            </p:cNvPr>
            <p:cNvSpPr txBox="1"/>
            <p:nvPr/>
          </p:nvSpPr>
          <p:spPr>
            <a:xfrm>
              <a:off x="5961700" y="2672661"/>
              <a:ext cx="1477071"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29" name="组合 28">
            <a:extLst>
              <a:ext uri="{FF2B5EF4-FFF2-40B4-BE49-F238E27FC236}">
                <a16:creationId xmlns:a16="http://schemas.microsoft.com/office/drawing/2014/main" id="{4BE87B1A-9E78-46FC-89F2-D706F40482BD}"/>
              </a:ext>
            </a:extLst>
          </p:cNvPr>
          <p:cNvGrpSpPr/>
          <p:nvPr/>
        </p:nvGrpSpPr>
        <p:grpSpPr>
          <a:xfrm>
            <a:off x="7387922" y="2264292"/>
            <a:ext cx="1826873" cy="397788"/>
            <a:chOff x="8709054" y="2672661"/>
            <a:chExt cx="1826873" cy="397788"/>
          </a:xfrm>
        </p:grpSpPr>
        <p:cxnSp>
          <p:nvCxnSpPr>
            <p:cNvPr id="15" name="直线箭头连接符 14">
              <a:extLst>
                <a:ext uri="{FF2B5EF4-FFF2-40B4-BE49-F238E27FC236}">
                  <a16:creationId xmlns:a16="http://schemas.microsoft.com/office/drawing/2014/main" id="{CD9D401F-5856-B971-BEB0-EDBD05923B60}"/>
                </a:ext>
              </a:extLst>
            </p:cNvPr>
            <p:cNvCxnSpPr>
              <a:cxnSpLocks/>
            </p:cNvCxnSpPr>
            <p:nvPr/>
          </p:nvCxnSpPr>
          <p:spPr>
            <a:xfrm>
              <a:off x="8709054" y="3070449"/>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C56944C-84E9-8911-3A16-DB972248BB6C}"/>
                </a:ext>
              </a:extLst>
            </p:cNvPr>
            <p:cNvSpPr txBox="1"/>
            <p:nvPr/>
          </p:nvSpPr>
          <p:spPr>
            <a:xfrm>
              <a:off x="8912145" y="2672661"/>
              <a:ext cx="1547218"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126F5850-96CF-B8A0-5EBC-5937591C29E3}"/>
              </a:ext>
            </a:extLst>
          </p:cNvPr>
          <p:cNvGrpSpPr/>
          <p:nvPr/>
        </p:nvGrpSpPr>
        <p:grpSpPr>
          <a:xfrm>
            <a:off x="3010179" y="2694398"/>
            <a:ext cx="1954312" cy="275613"/>
            <a:chOff x="1800362" y="3747436"/>
            <a:chExt cx="2397613" cy="536364"/>
          </a:xfrm>
        </p:grpSpPr>
        <p:grpSp>
          <p:nvGrpSpPr>
            <p:cNvPr id="34" name="组合 33">
              <a:extLst>
                <a:ext uri="{FF2B5EF4-FFF2-40B4-BE49-F238E27FC236}">
                  <a16:creationId xmlns:a16="http://schemas.microsoft.com/office/drawing/2014/main" id="{15338D8B-C9D4-0019-558B-0014BD847DDA}"/>
                </a:ext>
              </a:extLst>
            </p:cNvPr>
            <p:cNvGrpSpPr/>
            <p:nvPr/>
          </p:nvGrpSpPr>
          <p:grpSpPr>
            <a:xfrm>
              <a:off x="1800362" y="3747436"/>
              <a:ext cx="611353" cy="510002"/>
              <a:chOff x="5638800" y="2971800"/>
              <a:chExt cx="1095632" cy="914400"/>
            </a:xfrm>
          </p:grpSpPr>
          <p:pic>
            <p:nvPicPr>
              <p:cNvPr id="36" name="图形 35" descr="合同 纯色填充">
                <a:extLst>
                  <a:ext uri="{FF2B5EF4-FFF2-40B4-BE49-F238E27FC236}">
                    <a16:creationId xmlns:a16="http://schemas.microsoft.com/office/drawing/2014/main" id="{FF6521B7-BB0F-DF2A-9E80-CD22DDBC94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37" name="图形 36" descr="笔 纯色填充">
                <a:extLst>
                  <a:ext uri="{FF2B5EF4-FFF2-40B4-BE49-F238E27FC236}">
                    <a16:creationId xmlns:a16="http://schemas.microsoft.com/office/drawing/2014/main" id="{979356AD-7690-F647-07AD-70F03E4089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8C8FAF3-94E8-462B-E333-ACEBFE68FC85}"/>
                    </a:ext>
                  </a:extLst>
                </p:cNvPr>
                <p:cNvSpPr txBox="1"/>
                <p:nvPr/>
              </p:nvSpPr>
              <p:spPr>
                <a:xfrm>
                  <a:off x="2168252" y="3976023"/>
                  <a:ext cx="2029723" cy="307777"/>
                </a:xfrm>
                <a:prstGeom prst="rect">
                  <a:avLst/>
                </a:prstGeom>
                <a:noFill/>
              </p:spPr>
              <p:txBody>
                <a:bodyPr wrap="none" rtlCol="0">
                  <a:spAutoFit/>
                </a:bodyPr>
                <a:lstStyle/>
                <a:p>
                  <a14:m>
                    <m:oMath xmlns:m="http://schemas.openxmlformats.org/officeDocument/2006/math">
                      <m:r>
                        <a:rPr kumimoji="1" lang="en-US" altLang="zh-CN" sz="1400" b="1" i="1" dirty="0"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𝒑𝒂𝒚</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08C8FAF3-94E8-462B-E333-ACEBFE68FC85}"/>
                    </a:ext>
                  </a:extLst>
                </p:cNvPr>
                <p:cNvSpPr txBox="1">
                  <a:spLocks noRot="1" noChangeAspect="1" noMove="1" noResize="1" noEditPoints="1" noAdjustHandles="1" noChangeArrowheads="1" noChangeShapeType="1" noTextEdit="1"/>
                </p:cNvSpPr>
                <p:nvPr/>
              </p:nvSpPr>
              <p:spPr>
                <a:xfrm>
                  <a:off x="2168252" y="3976023"/>
                  <a:ext cx="2029723" cy="307777"/>
                </a:xfrm>
                <a:prstGeom prst="rect">
                  <a:avLst/>
                </a:prstGeom>
                <a:blipFill>
                  <a:blip r:embed="rId9"/>
                  <a:stretch>
                    <a:fillRect t="-7692" r="-22901" b="-130769"/>
                  </a:stretch>
                </a:blipFill>
              </p:spPr>
              <p:txBody>
                <a:bodyPr/>
                <a:lstStyle/>
                <a:p>
                  <a:r>
                    <a:rPr lang="zh-CN" altLang="en-US">
                      <a:noFill/>
                    </a:rPr>
                    <a:t> </a:t>
                  </a:r>
                </a:p>
              </p:txBody>
            </p:sp>
          </mc:Fallback>
        </mc:AlternateContent>
      </p:grpSp>
      <p:grpSp>
        <p:nvGrpSpPr>
          <p:cNvPr id="39" name="组合 38">
            <a:extLst>
              <a:ext uri="{FF2B5EF4-FFF2-40B4-BE49-F238E27FC236}">
                <a16:creationId xmlns:a16="http://schemas.microsoft.com/office/drawing/2014/main" id="{9E72FB19-9F41-2DD0-6935-3E49AFA41ACF}"/>
              </a:ext>
            </a:extLst>
          </p:cNvPr>
          <p:cNvGrpSpPr/>
          <p:nvPr/>
        </p:nvGrpSpPr>
        <p:grpSpPr>
          <a:xfrm>
            <a:off x="7345826" y="3119133"/>
            <a:ext cx="1967378" cy="275613"/>
            <a:chOff x="1800362" y="3747436"/>
            <a:chExt cx="2413643" cy="536364"/>
          </a:xfrm>
        </p:grpSpPr>
        <p:grpSp>
          <p:nvGrpSpPr>
            <p:cNvPr id="40" name="组合 39">
              <a:extLst>
                <a:ext uri="{FF2B5EF4-FFF2-40B4-BE49-F238E27FC236}">
                  <a16:creationId xmlns:a16="http://schemas.microsoft.com/office/drawing/2014/main" id="{4A7AE497-E78B-68E5-9FA0-95A716CB543C}"/>
                </a:ext>
              </a:extLst>
            </p:cNvPr>
            <p:cNvGrpSpPr/>
            <p:nvPr/>
          </p:nvGrpSpPr>
          <p:grpSpPr>
            <a:xfrm>
              <a:off x="1800362" y="3747436"/>
              <a:ext cx="611353" cy="510002"/>
              <a:chOff x="5638800" y="2971800"/>
              <a:chExt cx="1095632" cy="914400"/>
            </a:xfrm>
          </p:grpSpPr>
          <p:pic>
            <p:nvPicPr>
              <p:cNvPr id="42" name="图形 41" descr="合同 纯色填充">
                <a:extLst>
                  <a:ext uri="{FF2B5EF4-FFF2-40B4-BE49-F238E27FC236}">
                    <a16:creationId xmlns:a16="http://schemas.microsoft.com/office/drawing/2014/main" id="{82952EBA-79D3-2582-528C-EDDC1E7F8B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43" name="图形 42" descr="笔 纯色填充">
                <a:extLst>
                  <a:ext uri="{FF2B5EF4-FFF2-40B4-BE49-F238E27FC236}">
                    <a16:creationId xmlns:a16="http://schemas.microsoft.com/office/drawing/2014/main" id="{6F3E1776-0EFC-538D-DA93-1DD18BF717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90616B58-AF29-6126-9918-573A8D003E81}"/>
                    </a:ext>
                  </a:extLst>
                </p:cNvPr>
                <p:cNvSpPr txBox="1"/>
                <p:nvPr/>
              </p:nvSpPr>
              <p:spPr>
                <a:xfrm>
                  <a:off x="2168252" y="3976023"/>
                  <a:ext cx="2045753" cy="307777"/>
                </a:xfrm>
                <a:prstGeom prst="rect">
                  <a:avLst/>
                </a:prstGeom>
                <a:noFill/>
              </p:spPr>
              <p:txBody>
                <a:bodyPr wrap="none" rtlCol="0">
                  <a:spAutoFit/>
                </a:bodyPr>
                <a:lstStyle/>
                <a:p>
                  <a14:m>
                    <m:oMath xmlns:m="http://schemas.openxmlformats.org/officeDocument/2006/math">
                      <m:r>
                        <a:rPr kumimoji="1" lang="en-US" altLang="zh-CN" sz="1400" b="1" i="1" dirty="0"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𝒑𝒂𝒚</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 ETH</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90616B58-AF29-6126-9918-573A8D003E81}"/>
                    </a:ext>
                  </a:extLst>
                </p:cNvPr>
                <p:cNvSpPr txBox="1">
                  <a:spLocks noRot="1" noChangeAspect="1" noMove="1" noResize="1" noEditPoints="1" noAdjustHandles="1" noChangeArrowheads="1" noChangeShapeType="1" noTextEdit="1"/>
                </p:cNvSpPr>
                <p:nvPr/>
              </p:nvSpPr>
              <p:spPr>
                <a:xfrm>
                  <a:off x="2168252" y="3976023"/>
                  <a:ext cx="2045753" cy="307777"/>
                </a:xfrm>
                <a:prstGeom prst="rect">
                  <a:avLst/>
                </a:prstGeom>
                <a:blipFill>
                  <a:blip r:embed="rId10"/>
                  <a:stretch>
                    <a:fillRect t="-7143" r="-22556" b="-121429"/>
                  </a:stretch>
                </a:blipFill>
              </p:spPr>
              <p:txBody>
                <a:bodyPr/>
                <a:lstStyle/>
                <a:p>
                  <a:r>
                    <a:rPr lang="zh-CN" altLang="en-US">
                      <a:noFill/>
                    </a:rPr>
                    <a:t> </a:t>
                  </a:r>
                </a:p>
              </p:txBody>
            </p:sp>
          </mc:Fallback>
        </mc:AlternateContent>
      </p:grpSp>
      <p:grpSp>
        <p:nvGrpSpPr>
          <p:cNvPr id="55" name="组合 54">
            <a:extLst>
              <a:ext uri="{FF2B5EF4-FFF2-40B4-BE49-F238E27FC236}">
                <a16:creationId xmlns:a16="http://schemas.microsoft.com/office/drawing/2014/main" id="{CA5207B6-C3F9-8E85-B8FD-5EEE67D64D52}"/>
              </a:ext>
            </a:extLst>
          </p:cNvPr>
          <p:cNvGrpSpPr/>
          <p:nvPr/>
        </p:nvGrpSpPr>
        <p:grpSpPr>
          <a:xfrm>
            <a:off x="5179970" y="2945960"/>
            <a:ext cx="1953945" cy="275613"/>
            <a:chOff x="1800362" y="3747436"/>
            <a:chExt cx="2397163" cy="536364"/>
          </a:xfrm>
        </p:grpSpPr>
        <p:grpSp>
          <p:nvGrpSpPr>
            <p:cNvPr id="56" name="组合 55">
              <a:extLst>
                <a:ext uri="{FF2B5EF4-FFF2-40B4-BE49-F238E27FC236}">
                  <a16:creationId xmlns:a16="http://schemas.microsoft.com/office/drawing/2014/main" id="{D24D1628-CC02-BC89-1A87-2089314B7F79}"/>
                </a:ext>
              </a:extLst>
            </p:cNvPr>
            <p:cNvGrpSpPr/>
            <p:nvPr/>
          </p:nvGrpSpPr>
          <p:grpSpPr>
            <a:xfrm>
              <a:off x="1800362" y="3747436"/>
              <a:ext cx="611353" cy="510002"/>
              <a:chOff x="5638800" y="2971800"/>
              <a:chExt cx="1095632" cy="914400"/>
            </a:xfrm>
          </p:grpSpPr>
          <p:pic>
            <p:nvPicPr>
              <p:cNvPr id="58" name="图形 57" descr="合同 纯色填充">
                <a:extLst>
                  <a:ext uri="{FF2B5EF4-FFF2-40B4-BE49-F238E27FC236}">
                    <a16:creationId xmlns:a16="http://schemas.microsoft.com/office/drawing/2014/main" id="{D49C5160-FDD6-647F-3EC2-27A1038143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59" name="图形 58" descr="笔 纯色填充">
                <a:extLst>
                  <a:ext uri="{FF2B5EF4-FFF2-40B4-BE49-F238E27FC236}">
                    <a16:creationId xmlns:a16="http://schemas.microsoft.com/office/drawing/2014/main" id="{4AE9901B-46B5-BBE8-F8B6-F1819D04B2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277E9199-A6DC-7E2D-B5B6-F266F8676848}"/>
                    </a:ext>
                  </a:extLst>
                </p:cNvPr>
                <p:cNvSpPr txBox="1"/>
                <p:nvPr/>
              </p:nvSpPr>
              <p:spPr>
                <a:xfrm>
                  <a:off x="2168252" y="3976023"/>
                  <a:ext cx="2029273" cy="307777"/>
                </a:xfrm>
                <a:prstGeom prst="rect">
                  <a:avLst/>
                </a:prstGeom>
                <a:noFill/>
              </p:spPr>
              <p:txBody>
                <a:bodyPr wrap="none" rtlCol="0">
                  <a:spAutoFit/>
                </a:bodyPr>
                <a:lstStyle/>
                <a:p>
                  <a14:m>
                    <m:oMath xmlns:m="http://schemas.openxmlformats.org/officeDocument/2006/math">
                      <m:r>
                        <a:rPr kumimoji="1" lang="en-US" altLang="zh-CN" sz="1400" b="1" i="1" dirty="0" smtClean="0">
                          <a:solidFill>
                            <a:srgbClr val="122E66"/>
                          </a:solidFill>
                          <a:latin typeface="Cambria Math" panose="02040503050406030204" pitchFamily="18" charset="0"/>
                          <a:ea typeface="SimSun" panose="02010600030101010101" pitchFamily="2" charset="-122"/>
                          <a:cs typeface="Times New Roman" panose="02020603050405020304" pitchFamily="18" charset="0"/>
                        </a:rPr>
                        <m:t>𝒑𝒂𝒚</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a:t>
                  </a:r>
                  <a:r>
                    <a:rPr kumimoji="1" lang="en-US" altLang="zh-CN" sz="14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 LTC</a:t>
                  </a:r>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57" name="文本框 56">
                  <a:extLst>
                    <a:ext uri="{FF2B5EF4-FFF2-40B4-BE49-F238E27FC236}">
                      <a16:creationId xmlns:a16="http://schemas.microsoft.com/office/drawing/2014/main" id="{277E9199-A6DC-7E2D-B5B6-F266F8676848}"/>
                    </a:ext>
                  </a:extLst>
                </p:cNvPr>
                <p:cNvSpPr txBox="1">
                  <a:spLocks noRot="1" noChangeAspect="1" noMove="1" noResize="1" noEditPoints="1" noAdjustHandles="1" noChangeArrowheads="1" noChangeShapeType="1" noTextEdit="1"/>
                </p:cNvSpPr>
                <p:nvPr/>
              </p:nvSpPr>
              <p:spPr>
                <a:xfrm>
                  <a:off x="2168252" y="3976023"/>
                  <a:ext cx="2029273" cy="307777"/>
                </a:xfrm>
                <a:prstGeom prst="rect">
                  <a:avLst/>
                </a:prstGeom>
                <a:blipFill>
                  <a:blip r:embed="rId11"/>
                  <a:stretch>
                    <a:fillRect t="-7692" r="-22901" b="-130769"/>
                  </a:stretch>
                </a:blipFill>
              </p:spPr>
              <p:txBody>
                <a:bodyPr/>
                <a:lstStyle/>
                <a:p>
                  <a:r>
                    <a:rPr lang="zh-CN" altLang="en-US">
                      <a:noFill/>
                    </a:rPr>
                    <a:t> </a:t>
                  </a:r>
                </a:p>
              </p:txBody>
            </p:sp>
          </mc:Fallback>
        </mc:AlternateContent>
      </p:grpSp>
      <p:grpSp>
        <p:nvGrpSpPr>
          <p:cNvPr id="71" name="组合 70">
            <a:extLst>
              <a:ext uri="{FF2B5EF4-FFF2-40B4-BE49-F238E27FC236}">
                <a16:creationId xmlns:a16="http://schemas.microsoft.com/office/drawing/2014/main" id="{C8F43A4F-D879-086E-6BE7-FE50044EFE36}"/>
              </a:ext>
            </a:extLst>
          </p:cNvPr>
          <p:cNvGrpSpPr/>
          <p:nvPr/>
        </p:nvGrpSpPr>
        <p:grpSpPr>
          <a:xfrm>
            <a:off x="3830388" y="3531919"/>
            <a:ext cx="1521660" cy="400110"/>
            <a:chOff x="3840465" y="3092043"/>
            <a:chExt cx="1521660" cy="400110"/>
          </a:xfrm>
        </p:grpSpPr>
        <p:pic>
          <p:nvPicPr>
            <p:cNvPr id="60" name="图形 59" descr="解除锁定 纯色填充">
              <a:extLst>
                <a:ext uri="{FF2B5EF4-FFF2-40B4-BE49-F238E27FC236}">
                  <a16:creationId xmlns:a16="http://schemas.microsoft.com/office/drawing/2014/main" id="{F38CF242-F8C2-9940-D58C-E4AD0ECE3D4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2896" y="3115334"/>
              <a:ext cx="358101" cy="358101"/>
            </a:xfrm>
            <a:prstGeom prst="rect">
              <a:avLst/>
            </a:prstGeom>
          </p:spPr>
        </p:pic>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C260F0F-FD55-5433-0389-8D6446D328F5}"/>
                    </a:ext>
                  </a:extLst>
                </p:cNvPr>
                <p:cNvSpPr txBox="1"/>
                <p:nvPr/>
              </p:nvSpPr>
              <p:spPr>
                <a:xfrm>
                  <a:off x="3840465" y="3092043"/>
                  <a:ext cx="731290"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00BE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𝑪</m:t>
                        </m:r>
                      </m:oMath>
                    </m:oMathPara>
                  </a14:m>
                  <a:endParaRPr kumimoji="1" lang="zh-CN" altLang="en-US" sz="2000" b="1" baseline="-25000" dirty="0">
                    <a:solidFill>
                      <a:srgbClr val="00BE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64" name="文本框 63">
                  <a:extLst>
                    <a:ext uri="{FF2B5EF4-FFF2-40B4-BE49-F238E27FC236}">
                      <a16:creationId xmlns:a16="http://schemas.microsoft.com/office/drawing/2014/main" id="{1C260F0F-FD55-5433-0389-8D6446D328F5}"/>
                    </a:ext>
                  </a:extLst>
                </p:cNvPr>
                <p:cNvSpPr txBox="1">
                  <a:spLocks noRot="1" noChangeAspect="1" noMove="1" noResize="1" noEditPoints="1" noAdjustHandles="1" noChangeArrowheads="1" noChangeShapeType="1" noTextEdit="1"/>
                </p:cNvSpPr>
                <p:nvPr/>
              </p:nvSpPr>
              <p:spPr>
                <a:xfrm>
                  <a:off x="3840465" y="3092043"/>
                  <a:ext cx="731290" cy="39299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479B6C24-8176-EDC8-6C8B-7496FE320BBA}"/>
                    </a:ext>
                  </a:extLst>
                </p:cNvPr>
                <p:cNvSpPr txBox="1"/>
                <p:nvPr/>
              </p:nvSpPr>
              <p:spPr>
                <a:xfrm>
                  <a:off x="4616408" y="3092043"/>
                  <a:ext cx="74571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𝑨𝑪𝑫</m:t>
                        </m:r>
                      </m:oMath>
                    </m:oMathPara>
                  </a14:m>
                  <a:endParaRPr kumimoji="1" lang="zh-CN" altLang="en-US" sz="2000" b="1" baseline="-25000"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70" name="文本框 69">
                  <a:extLst>
                    <a:ext uri="{FF2B5EF4-FFF2-40B4-BE49-F238E27FC236}">
                      <a16:creationId xmlns:a16="http://schemas.microsoft.com/office/drawing/2014/main" id="{479B6C24-8176-EDC8-6C8B-7496FE320BBA}"/>
                    </a:ext>
                  </a:extLst>
                </p:cNvPr>
                <p:cNvSpPr txBox="1">
                  <a:spLocks noRot="1" noChangeAspect="1" noMove="1" noResize="1" noEditPoints="1" noAdjustHandles="1" noChangeArrowheads="1" noChangeShapeType="1" noTextEdit="1"/>
                </p:cNvSpPr>
                <p:nvPr/>
              </p:nvSpPr>
              <p:spPr>
                <a:xfrm>
                  <a:off x="4616408" y="3092043"/>
                  <a:ext cx="745717" cy="400110"/>
                </a:xfrm>
                <a:prstGeom prst="rect">
                  <a:avLst/>
                </a:prstGeom>
                <a:blipFill>
                  <a:blip r:embed="rId15"/>
                  <a:stretch>
                    <a:fillRect/>
                  </a:stretch>
                </a:blipFill>
              </p:spPr>
              <p:txBody>
                <a:bodyPr/>
                <a:lstStyle/>
                <a:p>
                  <a:r>
                    <a:rPr lang="zh-CN" altLang="en-US">
                      <a:noFill/>
                    </a:rPr>
                    <a:t> </a:t>
                  </a:r>
                </a:p>
              </p:txBody>
            </p:sp>
          </mc:Fallback>
        </mc:AlternateContent>
      </p:grpSp>
      <p:grpSp>
        <p:nvGrpSpPr>
          <p:cNvPr id="72" name="组合 71">
            <a:extLst>
              <a:ext uri="{FF2B5EF4-FFF2-40B4-BE49-F238E27FC236}">
                <a16:creationId xmlns:a16="http://schemas.microsoft.com/office/drawing/2014/main" id="{D81EEC16-8BE8-55BC-8860-7EF0F2A98BE2}"/>
              </a:ext>
            </a:extLst>
          </p:cNvPr>
          <p:cNvGrpSpPr/>
          <p:nvPr/>
        </p:nvGrpSpPr>
        <p:grpSpPr>
          <a:xfrm>
            <a:off x="5950264" y="3552837"/>
            <a:ext cx="1537690" cy="392993"/>
            <a:chOff x="3840465" y="3092043"/>
            <a:chExt cx="1537690" cy="392993"/>
          </a:xfrm>
        </p:grpSpPr>
        <p:pic>
          <p:nvPicPr>
            <p:cNvPr id="86" name="图形 85" descr="解除锁定 纯色填充">
              <a:extLst>
                <a:ext uri="{FF2B5EF4-FFF2-40B4-BE49-F238E27FC236}">
                  <a16:creationId xmlns:a16="http://schemas.microsoft.com/office/drawing/2014/main" id="{7552C541-722B-0724-04C7-18FC486F67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2896" y="3115334"/>
              <a:ext cx="358101" cy="358101"/>
            </a:xfrm>
            <a:prstGeom prst="rect">
              <a:avLst/>
            </a:prstGeom>
          </p:spPr>
        </p:pic>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7E84C76-3D69-3974-D4F5-445C61530C45}"/>
                    </a:ext>
                  </a:extLst>
                </p:cNvPr>
                <p:cNvSpPr txBox="1"/>
                <p:nvPr/>
              </p:nvSpPr>
              <p:spPr>
                <a:xfrm>
                  <a:off x="3840465" y="3092043"/>
                  <a:ext cx="745717"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00BE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𝑪𝑫</m:t>
                        </m:r>
                      </m:oMath>
                    </m:oMathPara>
                  </a14:m>
                  <a:endParaRPr kumimoji="1" lang="zh-CN" altLang="en-US" sz="2000" b="1" baseline="-25000" dirty="0">
                    <a:solidFill>
                      <a:srgbClr val="00BE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87" name="文本框 86">
                  <a:extLst>
                    <a:ext uri="{FF2B5EF4-FFF2-40B4-BE49-F238E27FC236}">
                      <a16:creationId xmlns:a16="http://schemas.microsoft.com/office/drawing/2014/main" id="{77E84C76-3D69-3974-D4F5-445C61530C45}"/>
                    </a:ext>
                  </a:extLst>
                </p:cNvPr>
                <p:cNvSpPr txBox="1">
                  <a:spLocks noRot="1" noChangeAspect="1" noMove="1" noResize="1" noEditPoints="1" noAdjustHandles="1" noChangeArrowheads="1" noChangeShapeType="1" noTextEdit="1"/>
                </p:cNvSpPr>
                <p:nvPr/>
              </p:nvSpPr>
              <p:spPr>
                <a:xfrm>
                  <a:off x="3840465" y="3092043"/>
                  <a:ext cx="745717" cy="392993"/>
                </a:xfrm>
                <a:prstGeom prst="rect">
                  <a:avLst/>
                </a:prstGeom>
                <a:blipFill>
                  <a:blip r:embed="rId16"/>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8C5C4C94-EE26-158B-0306-D4360FD87E79}"/>
                    </a:ext>
                  </a:extLst>
                </p:cNvPr>
                <p:cNvSpPr txBox="1"/>
                <p:nvPr/>
              </p:nvSpPr>
              <p:spPr>
                <a:xfrm>
                  <a:off x="4616408" y="3092043"/>
                  <a:ext cx="761747"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𝑨𝑫</m:t>
                        </m:r>
                        <m:r>
                          <a:rPr kumimoji="1" lang="en-US" altLang="zh-CN" sz="2000" b="1" i="1" baseline="-25000" dirty="0"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𝑩</m:t>
                        </m:r>
                      </m:oMath>
                    </m:oMathPara>
                  </a14:m>
                  <a:endParaRPr kumimoji="1" lang="zh-CN" altLang="en-US" sz="2000" b="1" baseline="-25000"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89" name="文本框 88">
                  <a:extLst>
                    <a:ext uri="{FF2B5EF4-FFF2-40B4-BE49-F238E27FC236}">
                      <a16:creationId xmlns:a16="http://schemas.microsoft.com/office/drawing/2014/main" id="{8C5C4C94-EE26-158B-0306-D4360FD87E79}"/>
                    </a:ext>
                  </a:extLst>
                </p:cNvPr>
                <p:cNvSpPr txBox="1">
                  <a:spLocks noRot="1" noChangeAspect="1" noMove="1" noResize="1" noEditPoints="1" noAdjustHandles="1" noChangeArrowheads="1" noChangeShapeType="1" noTextEdit="1"/>
                </p:cNvSpPr>
                <p:nvPr/>
              </p:nvSpPr>
              <p:spPr>
                <a:xfrm>
                  <a:off x="4616408" y="3092043"/>
                  <a:ext cx="761747" cy="392993"/>
                </a:xfrm>
                <a:prstGeom prst="rect">
                  <a:avLst/>
                </a:prstGeom>
                <a:blipFill>
                  <a:blip r:embed="rId17"/>
                  <a:stretch>
                    <a:fillRect b="-3125"/>
                  </a:stretch>
                </a:blipFill>
              </p:spPr>
              <p:txBody>
                <a:bodyPr/>
                <a:lstStyle/>
                <a:p>
                  <a:r>
                    <a:rPr lang="zh-CN" altLang="en-US">
                      <a:noFill/>
                    </a:rPr>
                    <a:t> </a:t>
                  </a:r>
                </a:p>
              </p:txBody>
            </p:sp>
          </mc:Fallback>
        </mc:AlternateContent>
      </p:grpSp>
      <p:grpSp>
        <p:nvGrpSpPr>
          <p:cNvPr id="90" name="组合 89">
            <a:extLst>
              <a:ext uri="{FF2B5EF4-FFF2-40B4-BE49-F238E27FC236}">
                <a16:creationId xmlns:a16="http://schemas.microsoft.com/office/drawing/2014/main" id="{DACAE9B5-08A2-AEB9-1437-6F8B87327B0D}"/>
              </a:ext>
            </a:extLst>
          </p:cNvPr>
          <p:cNvGrpSpPr/>
          <p:nvPr/>
        </p:nvGrpSpPr>
        <p:grpSpPr>
          <a:xfrm>
            <a:off x="8049079" y="3531919"/>
            <a:ext cx="1312564" cy="392993"/>
            <a:chOff x="3840465" y="3092043"/>
            <a:chExt cx="1312564" cy="392993"/>
          </a:xfrm>
        </p:grpSpPr>
        <p:pic>
          <p:nvPicPr>
            <p:cNvPr id="98" name="图形 97" descr="解除锁定 纯色填充">
              <a:extLst>
                <a:ext uri="{FF2B5EF4-FFF2-40B4-BE49-F238E27FC236}">
                  <a16:creationId xmlns:a16="http://schemas.microsoft.com/office/drawing/2014/main" id="{F0FCB270-D087-A152-CBA2-C8571EF887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2896" y="3115334"/>
              <a:ext cx="358101" cy="358101"/>
            </a:xfrm>
            <a:prstGeom prst="rect">
              <a:avLst/>
            </a:prstGeom>
          </p:spPr>
        </p:pic>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6087A7B6-30D5-D31A-3099-7CE49CBD68C5}"/>
                    </a:ext>
                  </a:extLst>
                </p:cNvPr>
                <p:cNvSpPr txBox="1"/>
                <p:nvPr/>
              </p:nvSpPr>
              <p:spPr>
                <a:xfrm>
                  <a:off x="3840465" y="3092043"/>
                  <a:ext cx="761747"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00BE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𝑫𝑩</m:t>
                        </m:r>
                      </m:oMath>
                    </m:oMathPara>
                  </a14:m>
                  <a:endParaRPr kumimoji="1" lang="zh-CN" altLang="en-US" sz="2000" b="1" baseline="-25000" dirty="0">
                    <a:solidFill>
                      <a:srgbClr val="00BE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99" name="文本框 98">
                  <a:extLst>
                    <a:ext uri="{FF2B5EF4-FFF2-40B4-BE49-F238E27FC236}">
                      <a16:creationId xmlns:a16="http://schemas.microsoft.com/office/drawing/2014/main" id="{6087A7B6-30D5-D31A-3099-7CE49CBD68C5}"/>
                    </a:ext>
                  </a:extLst>
                </p:cNvPr>
                <p:cNvSpPr txBox="1">
                  <a:spLocks noRot="1" noChangeAspect="1" noMove="1" noResize="1" noEditPoints="1" noAdjustHandles="1" noChangeArrowheads="1" noChangeShapeType="1" noTextEdit="1"/>
                </p:cNvSpPr>
                <p:nvPr/>
              </p:nvSpPr>
              <p:spPr>
                <a:xfrm>
                  <a:off x="3840465" y="3092043"/>
                  <a:ext cx="761747" cy="39299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A7B70AC5-F2A3-9631-10E5-E52B6EFE501A}"/>
                    </a:ext>
                  </a:extLst>
                </p:cNvPr>
                <p:cNvSpPr txBox="1"/>
                <p:nvPr/>
              </p:nvSpPr>
              <p:spPr>
                <a:xfrm>
                  <a:off x="4616408" y="3092043"/>
                  <a:ext cx="536621" cy="392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30000"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m:t>
                        </m:r>
                      </m:oMath>
                    </m:oMathPara>
                  </a14:m>
                  <a:endParaRPr kumimoji="1" lang="zh-CN" altLang="en-US" sz="2000" b="1" baseline="30000"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100" name="文本框 99">
                  <a:extLst>
                    <a:ext uri="{FF2B5EF4-FFF2-40B4-BE49-F238E27FC236}">
                      <a16:creationId xmlns:a16="http://schemas.microsoft.com/office/drawing/2014/main" id="{A7B70AC5-F2A3-9631-10E5-E52B6EFE501A}"/>
                    </a:ext>
                  </a:extLst>
                </p:cNvPr>
                <p:cNvSpPr txBox="1">
                  <a:spLocks noRot="1" noChangeAspect="1" noMove="1" noResize="1" noEditPoints="1" noAdjustHandles="1" noChangeArrowheads="1" noChangeShapeType="1" noTextEdit="1"/>
                </p:cNvSpPr>
                <p:nvPr/>
              </p:nvSpPr>
              <p:spPr>
                <a:xfrm>
                  <a:off x="4616408" y="3092043"/>
                  <a:ext cx="536621" cy="392993"/>
                </a:xfrm>
                <a:prstGeom prst="rect">
                  <a:avLst/>
                </a:prstGeom>
                <a:blipFill>
                  <a:blip r:embed="rId1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1FAE3C2-2FB8-1FF8-679A-A7DC48301385}"/>
                  </a:ext>
                </a:extLst>
              </p:cNvPr>
              <p:cNvSpPr txBox="1"/>
              <p:nvPr/>
            </p:nvSpPr>
            <p:spPr>
              <a:xfrm>
                <a:off x="8666101" y="4486313"/>
                <a:ext cx="3093411" cy="400110"/>
              </a:xfrm>
              <a:prstGeom prst="rect">
                <a:avLst/>
              </a:prstGeom>
              <a:noFill/>
            </p:spPr>
            <p:txBody>
              <a:bodyPr wrap="none" rtlCol="0">
                <a:spAutoFit/>
              </a:bodyPr>
              <a:lstStyle/>
              <a:p>
                <a:r>
                  <a:rPr kumimoji="1" lang="en-US" altLang="zh-CN"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Alice and Bob generate </a:t>
                </a:r>
                <a14:m>
                  <m:oMath xmlns:m="http://schemas.openxmlformats.org/officeDocument/2006/math">
                    <m:r>
                      <a:rPr kumimoji="1" lang="en-US" altLang="zh-CN" sz="2000" b="1" i="1"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30000"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m:t>
                    </m:r>
                  </m:oMath>
                </a14:m>
                <a:endParaRPr kumimoji="1" lang="zh-CN" altLang="en-US" sz="2000" b="1" baseline="30000"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1FAE3C2-2FB8-1FF8-679A-A7DC48301385}"/>
                  </a:ext>
                </a:extLst>
              </p:cNvPr>
              <p:cNvSpPr txBox="1">
                <a:spLocks noRot="1" noChangeAspect="1" noMove="1" noResize="1" noEditPoints="1" noAdjustHandles="1" noChangeArrowheads="1" noChangeShapeType="1" noTextEdit="1"/>
              </p:cNvSpPr>
              <p:nvPr/>
            </p:nvSpPr>
            <p:spPr>
              <a:xfrm>
                <a:off x="8666101" y="4486313"/>
                <a:ext cx="3093411" cy="400110"/>
              </a:xfrm>
              <a:prstGeom prst="rect">
                <a:avLst/>
              </a:prstGeom>
              <a:blipFill>
                <a:blip r:embed="rId20"/>
                <a:stretch>
                  <a:fillRect l="-2049" t="-9375" b="-28125"/>
                </a:stretch>
              </a:blipFill>
            </p:spPr>
            <p:txBody>
              <a:bodyPr/>
              <a:lstStyle/>
              <a:p>
                <a:r>
                  <a:rPr lang="zh-CN" altLang="en-US">
                    <a:noFill/>
                  </a:rPr>
                  <a:t> </a:t>
                </a:r>
              </a:p>
            </p:txBody>
          </p:sp>
        </mc:Fallback>
      </mc:AlternateContent>
      <p:cxnSp>
        <p:nvCxnSpPr>
          <p:cNvPr id="11" name="直线箭头连接符 10">
            <a:extLst>
              <a:ext uri="{FF2B5EF4-FFF2-40B4-BE49-F238E27FC236}">
                <a16:creationId xmlns:a16="http://schemas.microsoft.com/office/drawing/2014/main" id="{94A8E50F-D58F-B4AB-453E-CD74FEBE029E}"/>
              </a:ext>
            </a:extLst>
          </p:cNvPr>
          <p:cNvCxnSpPr>
            <a:cxnSpLocks/>
          </p:cNvCxnSpPr>
          <p:nvPr/>
        </p:nvCxnSpPr>
        <p:spPr>
          <a:xfrm flipH="1" flipV="1">
            <a:off x="9211991" y="4108625"/>
            <a:ext cx="2134922" cy="377688"/>
          </a:xfrm>
          <a:prstGeom prst="straightConnector1">
            <a:avLst/>
          </a:prstGeom>
          <a:ln w="3492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5694CC9E-D887-8055-AF57-CBC9B65D60E0}"/>
              </a:ext>
            </a:extLst>
          </p:cNvPr>
          <p:cNvCxnSpPr>
            <a:cxnSpLocks/>
          </p:cNvCxnSpPr>
          <p:nvPr/>
        </p:nvCxnSpPr>
        <p:spPr>
          <a:xfrm flipH="1">
            <a:off x="7418413" y="3958921"/>
            <a:ext cx="686605" cy="0"/>
          </a:xfrm>
          <a:prstGeom prst="straightConnector1">
            <a:avLst/>
          </a:prstGeom>
          <a:ln w="3492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CE2C4CF6-5DE7-DA04-F574-8D4F56F442F1}"/>
              </a:ext>
            </a:extLst>
          </p:cNvPr>
          <p:cNvCxnSpPr>
            <a:cxnSpLocks/>
          </p:cNvCxnSpPr>
          <p:nvPr/>
        </p:nvCxnSpPr>
        <p:spPr>
          <a:xfrm flipH="1">
            <a:off x="5320205" y="3958921"/>
            <a:ext cx="686605" cy="0"/>
          </a:xfrm>
          <a:prstGeom prst="straightConnector1">
            <a:avLst/>
          </a:prstGeom>
          <a:ln w="3492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D81B9EE-0DA9-DF06-9D6A-B378F3BECACE}"/>
                  </a:ext>
                </a:extLst>
              </p:cNvPr>
              <p:cNvSpPr txBox="1"/>
              <p:nvPr/>
            </p:nvSpPr>
            <p:spPr>
              <a:xfrm>
                <a:off x="3525037" y="5322054"/>
                <a:ext cx="5322291" cy="400110"/>
              </a:xfrm>
              <a:prstGeom prst="rect">
                <a:avLst/>
              </a:prstGeom>
              <a:noFill/>
            </p:spPr>
            <p:txBody>
              <a:bodyPr wrap="none" rtlCol="0">
                <a:spAutoFit/>
              </a:bodyPr>
              <a:lstStyle/>
              <a:p>
                <a:pPr algn="l"/>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To finalize payment: post </a:t>
                </a:r>
                <a14:m>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𝒕𝒙</m:t>
                    </m:r>
                    <m:r>
                      <a:rPr kumimoji="1" lang="en-US" altLang="zh-CN" sz="2000" b="1" i="1" baseline="-25000" dirty="0" err="1"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𝒔𝒆𝒕𝒖𝒑</m:t>
                    </m:r>
                  </m:oMath>
                </a14:m>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and </a:t>
                </a:r>
                <a14:m>
                  <m:oMath xmlns:m="http://schemas.openxmlformats.org/officeDocument/2006/math">
                    <m:r>
                      <a:rPr kumimoji="1" lang="en-US" altLang="zh-CN" sz="2000" b="1" i="1" dirty="0" smtClean="0">
                        <a:solidFill>
                          <a:srgbClr val="122E66"/>
                        </a:solidFill>
                        <a:latin typeface="Cambria Math" panose="02040503050406030204" pitchFamily="18" charset="0"/>
                        <a:ea typeface="OPPOSans R" panose="00020600040101010101" pitchFamily="18" charset="-122"/>
                        <a:cs typeface="OPPOSans R" panose="00020600040101010101" pitchFamily="18" charset="-122"/>
                      </a:rPr>
                      <m:t>𝑷𝒂𝒚</m:t>
                    </m:r>
                  </m:oMath>
                </a14:m>
                <a:endPar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45" name="文本框 44">
                <a:extLst>
                  <a:ext uri="{FF2B5EF4-FFF2-40B4-BE49-F238E27FC236}">
                    <a16:creationId xmlns:a16="http://schemas.microsoft.com/office/drawing/2014/main" id="{FD81B9EE-0DA9-DF06-9D6A-B378F3BECACE}"/>
                  </a:ext>
                </a:extLst>
              </p:cNvPr>
              <p:cNvSpPr txBox="1">
                <a:spLocks noRot="1" noChangeAspect="1" noMove="1" noResize="1" noEditPoints="1" noAdjustHandles="1" noChangeArrowheads="1" noChangeShapeType="1" noTextEdit="1"/>
              </p:cNvSpPr>
              <p:nvPr/>
            </p:nvSpPr>
            <p:spPr>
              <a:xfrm>
                <a:off x="3525037" y="5322054"/>
                <a:ext cx="5322291" cy="400110"/>
              </a:xfrm>
              <a:prstGeom prst="rect">
                <a:avLst/>
              </a:prstGeom>
              <a:blipFill>
                <a:blip r:embed="rId21"/>
                <a:stretch>
                  <a:fillRect l="-1190" t="-9375"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6258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Generic</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Protocol—security</a:t>
            </a:r>
          </a:p>
        </p:txBody>
      </p:sp>
      <p:sp>
        <p:nvSpPr>
          <p:cNvPr id="65" name="矩形 64">
            <a:extLst>
              <a:ext uri="{FF2B5EF4-FFF2-40B4-BE49-F238E27FC236}">
                <a16:creationId xmlns:a16="http://schemas.microsoft.com/office/drawing/2014/main" id="{B34DBCBC-375F-0987-EAEA-6D5D3D717FEE}"/>
              </a:ext>
            </a:extLst>
          </p:cNvPr>
          <p:cNvSpPr/>
          <p:nvPr/>
        </p:nvSpPr>
        <p:spPr>
          <a:xfrm>
            <a:off x="0" y="2144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8F43A4F-D879-086E-6BE7-FE50044EFE36}"/>
              </a:ext>
            </a:extLst>
          </p:cNvPr>
          <p:cNvGrpSpPr/>
          <p:nvPr/>
        </p:nvGrpSpPr>
        <p:grpSpPr>
          <a:xfrm>
            <a:off x="1730741" y="1273055"/>
            <a:ext cx="3140502" cy="755128"/>
            <a:chOff x="3934585" y="3104129"/>
            <a:chExt cx="1328905" cy="369306"/>
          </a:xfrm>
        </p:grpSpPr>
        <p:pic>
          <p:nvPicPr>
            <p:cNvPr id="60" name="图形 59" descr="解除锁定 纯色填充">
              <a:extLst>
                <a:ext uri="{FF2B5EF4-FFF2-40B4-BE49-F238E27FC236}">
                  <a16:creationId xmlns:a16="http://schemas.microsoft.com/office/drawing/2014/main" id="{F38CF242-F8C2-9940-D58C-E4AD0ECE3D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2896" y="3115334"/>
              <a:ext cx="358101" cy="358101"/>
            </a:xfrm>
            <a:prstGeom prst="rect">
              <a:avLst/>
            </a:prstGeom>
          </p:spPr>
        </p:pic>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C260F0F-FD55-5433-0389-8D6446D328F5}"/>
                    </a:ext>
                  </a:extLst>
                </p:cNvPr>
                <p:cNvSpPr txBox="1"/>
                <p:nvPr/>
              </p:nvSpPr>
              <p:spPr>
                <a:xfrm>
                  <a:off x="3934585" y="3104129"/>
                  <a:ext cx="540072" cy="33927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4000" b="1" i="1" dirty="0" smtClean="0">
                            <a:solidFill>
                              <a:srgbClr val="00BE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4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4000" b="1" i="1" baseline="-25000" dirty="0"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4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𝑪</m:t>
                        </m:r>
                      </m:oMath>
                    </m:oMathPara>
                  </a14:m>
                  <a:endParaRPr kumimoji="1" lang="zh-CN" altLang="en-US" sz="4000" b="1" baseline="-25000" dirty="0">
                    <a:solidFill>
                      <a:srgbClr val="00BE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64" name="文本框 63">
                  <a:extLst>
                    <a:ext uri="{FF2B5EF4-FFF2-40B4-BE49-F238E27FC236}">
                      <a16:creationId xmlns:a16="http://schemas.microsoft.com/office/drawing/2014/main" id="{1C260F0F-FD55-5433-0389-8D6446D328F5}"/>
                    </a:ext>
                  </a:extLst>
                </p:cNvPr>
                <p:cNvSpPr txBox="1">
                  <a:spLocks noRot="1" noChangeAspect="1" noMove="1" noResize="1" noEditPoints="1" noAdjustHandles="1" noChangeArrowheads="1" noChangeShapeType="1" noTextEdit="1"/>
                </p:cNvSpPr>
                <p:nvPr/>
              </p:nvSpPr>
              <p:spPr>
                <a:xfrm>
                  <a:off x="3934585" y="3104129"/>
                  <a:ext cx="540072" cy="339272"/>
                </a:xfrm>
                <a:prstGeom prst="rect">
                  <a:avLst/>
                </a:prstGeom>
                <a:blipFill>
                  <a:blip r:embed="rId5"/>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479B6C24-8176-EDC8-6C8B-7496FE320BBA}"/>
                    </a:ext>
                  </a:extLst>
                </p:cNvPr>
                <p:cNvSpPr txBox="1"/>
                <p:nvPr/>
              </p:nvSpPr>
              <p:spPr>
                <a:xfrm>
                  <a:off x="4710530" y="3104129"/>
                  <a:ext cx="552960" cy="33927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4000" b="1" i="1"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4000" b="1" i="1" baseline="-25000" dirty="0" err="1" smtClean="0">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𝑨𝑪𝑫</m:t>
                        </m:r>
                      </m:oMath>
                    </m:oMathPara>
                  </a14:m>
                  <a:endParaRPr kumimoji="1" lang="zh-CN" altLang="en-US" sz="4000" b="1" baseline="-25000"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mc:Choice>
          <mc:Fallback xmlns="">
            <p:sp>
              <p:nvSpPr>
                <p:cNvPr id="70" name="文本框 69">
                  <a:extLst>
                    <a:ext uri="{FF2B5EF4-FFF2-40B4-BE49-F238E27FC236}">
                      <a16:creationId xmlns:a16="http://schemas.microsoft.com/office/drawing/2014/main" id="{479B6C24-8176-EDC8-6C8B-7496FE320BBA}"/>
                    </a:ext>
                  </a:extLst>
                </p:cNvPr>
                <p:cNvSpPr txBox="1">
                  <a:spLocks noRot="1" noChangeAspect="1" noMove="1" noResize="1" noEditPoints="1" noAdjustHandles="1" noChangeArrowheads="1" noChangeShapeType="1" noTextEdit="1"/>
                </p:cNvSpPr>
                <p:nvPr/>
              </p:nvSpPr>
              <p:spPr>
                <a:xfrm>
                  <a:off x="4710530" y="3104129"/>
                  <a:ext cx="552960" cy="339272"/>
                </a:xfrm>
                <a:prstGeom prst="rect">
                  <a:avLst/>
                </a:prstGeom>
                <a:blipFill>
                  <a:blip r:embed="rId6"/>
                  <a:stretch>
                    <a:fillRect b="-892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22E02AB-53D2-BD16-DF13-713ED18232DF}"/>
                  </a:ext>
                </a:extLst>
              </p:cNvPr>
              <p:cNvSpPr txBox="1"/>
              <p:nvPr/>
            </p:nvSpPr>
            <p:spPr>
              <a:xfrm>
                <a:off x="2368897" y="2613392"/>
                <a:ext cx="8787983" cy="2554545"/>
              </a:xfrm>
              <a:prstGeom prst="rect">
                <a:avLst/>
              </a:prstGeom>
              <a:noFill/>
            </p:spPr>
            <p:txBody>
              <a:bodyPr wrap="none" rtlCol="0">
                <a:spAutoFit/>
              </a:bodyPr>
              <a:lstStyle/>
              <a:p>
                <a:endPar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457200" indent="-457200">
                  <a:buFont typeface="+mj-ea"/>
                  <a:buAutoNum type="circleNumDbPlain"/>
                </a:pPr>
                <a:r>
                  <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a:t>
                </a:r>
                <a14:m>
                  <m:oMath xmlns:m="http://schemas.openxmlformats.org/officeDocument/2006/math">
                    <m:r>
                      <a:rPr kumimoji="1" lang="en-US" altLang="zh-CN" sz="2000" b="1" i="1" dirty="0" smtClean="0">
                        <a:solidFill>
                          <a:srgbClr val="00BE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err="1" smtClean="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𝑪</m:t>
                    </m:r>
                  </m:oMath>
                </a14:m>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before </a:t>
                </a:r>
                <a14:m>
                  <m:oMath xmlns:m="http://schemas.openxmlformats.org/officeDocument/2006/math">
                    <m:r>
                      <a:rPr kumimoji="1" lang="en-US" altLang="zh-CN" sz="2000" b="1" i="1" dirty="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𝑨𝑪𝑫</m:t>
                    </m:r>
                  </m:oMath>
                </a14:m>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is revealed❌</a:t>
                </a:r>
                <a:r>
                  <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a:t>
                </a:r>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a:t>
                </a:r>
                <a:r>
                  <a:rPr kumimoji="1" lang="en-US" altLang="zh-CN" sz="2000" b="1" dirty="0">
                    <a:solidFill>
                      <a:srgbClr val="122E66"/>
                    </a:solidFill>
                    <a:latin typeface="Source Han Sans CN Bold" panose="020B0800000000000000" pitchFamily="34" charset="-128"/>
                    <a:ea typeface="Source Han Sans CN Bold" panose="020B0800000000000000" pitchFamily="34" charset="-128"/>
                    <a:cs typeface="OPPOSans R" panose="00020600040101010101" pitchFamily="18" charset="-122"/>
                  </a:rPr>
                  <a:t>Hiding</a:t>
                </a:r>
              </a:p>
              <a:p>
                <a:pPr marL="457200" indent="-457200">
                  <a:buFont typeface="+mj-ea"/>
                  <a:buAutoNum type="circleNumDbPlain"/>
                </a:pPr>
                <a:endPar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457200" indent="-457200">
                  <a:buFont typeface="+mj-ea"/>
                  <a:buAutoNum type="circleNumDbPlain"/>
                </a:pPr>
                <a:endPar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457200" indent="-457200">
                  <a:buFont typeface="+mj-ea"/>
                  <a:buAutoNum type="circleNumDbPlain"/>
                </a:pPr>
                <a:endPar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457200" indent="-457200">
                  <a:buFont typeface="+mj-ea"/>
                  <a:buAutoNum type="circleNumDbPlain"/>
                </a:pPr>
                <a:endPar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endPar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457200" indent="-457200">
                  <a:buFont typeface="+mj-ea"/>
                  <a:buAutoNum type="circleNumDbPlain"/>
                </a:pPr>
                <a:r>
                  <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a:t>
                </a:r>
                <a14:m>
                  <m:oMath xmlns:m="http://schemas.openxmlformats.org/officeDocument/2006/math">
                    <m:r>
                      <a:rPr kumimoji="1" lang="en-US" altLang="zh-CN" sz="2000" b="1" i="1" dirty="0" smtClean="0">
                        <a:solidFill>
                          <a:srgbClr val="C000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a:solidFill>
                          <a:srgbClr val="C00000"/>
                        </a:solidFill>
                        <a:latin typeface="Cambria Math" panose="02040503050406030204" pitchFamily="18" charset="0"/>
                        <a:ea typeface="OPPOSans R" panose="00020600040101010101" pitchFamily="18" charset="-122"/>
                        <a:cs typeface="OPPOSans R" panose="00020600040101010101" pitchFamily="18" charset="-122"/>
                      </a:rPr>
                      <m:t>𝑨𝑪𝑫</m:t>
                    </m:r>
                  </m:oMath>
                </a14:m>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revealed but cannot unlock valid </a:t>
                </a:r>
                <a14:m>
                  <m:oMath xmlns:m="http://schemas.openxmlformats.org/officeDocument/2006/math">
                    <m:r>
                      <a:rPr kumimoji="1" lang="en-US" altLang="zh-CN" sz="2000" b="1" i="1" dirty="0">
                        <a:solidFill>
                          <a:srgbClr val="00BE00"/>
                        </a:solidFill>
                        <a:latin typeface="Cambria Math" panose="02040503050406030204" pitchFamily="18" charset="0"/>
                        <a:ea typeface="Cambria Math" panose="02040503050406030204" pitchFamily="18" charset="0"/>
                        <a:cs typeface="OPPOSans R" panose="00020600040101010101" pitchFamily="18" charset="-122"/>
                      </a:rPr>
                      <m:t>𝝈</m:t>
                    </m:r>
                    <m:r>
                      <a:rPr kumimoji="1" lang="en-US" altLang="zh-CN" sz="2000" b="1" i="1" baseline="-25000" dirty="0" err="1">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𝑨</m:t>
                    </m:r>
                    <m:r>
                      <a:rPr kumimoji="1" lang="en-US" altLang="zh-CN" sz="2000" b="1" i="1" baseline="-25000" dirty="0" err="1">
                        <a:solidFill>
                          <a:srgbClr val="00BE00"/>
                        </a:solidFill>
                        <a:latin typeface="Cambria Math" panose="02040503050406030204" pitchFamily="18" charset="0"/>
                        <a:ea typeface="OPPOSans R" panose="00020600040101010101" pitchFamily="18" charset="-122"/>
                        <a:cs typeface="OPPOSans R" panose="00020600040101010101" pitchFamily="18" charset="-122"/>
                      </a:rPr>
                      <m:t>𝑪</m:t>
                    </m:r>
                  </m:oMath>
                </a14:m>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a:t>
                </a:r>
                <a:r>
                  <a:rPr kumimoji="1"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a:t>
                </a:r>
                <a:r>
                  <a:rPr kumimoji="1" lang="en-US" altLang="zh-CN"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a:t>
                </a:r>
                <a:r>
                  <a:rPr kumimoji="1" lang="en-US" altLang="zh-CN" sz="2000" b="1" dirty="0" err="1">
                    <a:solidFill>
                      <a:srgbClr val="122E66"/>
                    </a:solidFill>
                    <a:latin typeface="Source Han Sans CN Bold" panose="020B0800000000000000" pitchFamily="34" charset="-128"/>
                    <a:ea typeface="Source Han Sans CN Bold" panose="020B0800000000000000" pitchFamily="34" charset="-128"/>
                    <a:cs typeface="OPPOSans R" panose="00020600040101010101" pitchFamily="18" charset="-122"/>
                  </a:rPr>
                  <a:t>Unlockability</a:t>
                </a:r>
                <a:endParaRPr kumimoji="1" lang="zh-CN" altLang="en-US" sz="2000" b="1" dirty="0">
                  <a:solidFill>
                    <a:srgbClr val="122E66"/>
                  </a:solidFill>
                  <a:latin typeface="Source Han Sans CN Bold" panose="020B0800000000000000" pitchFamily="34" charset="-128"/>
                  <a:ea typeface="Source Han Sans CN Bold" panose="020B0800000000000000" pitchFamily="34" charset="-128"/>
                  <a:cs typeface="OPPOSans R" panose="00020600040101010101" pitchFamily="18" charset="-122"/>
                </a:endParaRPr>
              </a:p>
            </p:txBody>
          </p:sp>
        </mc:Choice>
        <mc:Fallback xmlns="">
          <p:sp>
            <p:nvSpPr>
              <p:cNvPr id="2" name="文本框 1">
                <a:extLst>
                  <a:ext uri="{FF2B5EF4-FFF2-40B4-BE49-F238E27FC236}">
                    <a16:creationId xmlns:a16="http://schemas.microsoft.com/office/drawing/2014/main" id="{822E02AB-53D2-BD16-DF13-713ED18232DF}"/>
                  </a:ext>
                </a:extLst>
              </p:cNvPr>
              <p:cNvSpPr txBox="1">
                <a:spLocks noRot="1" noChangeAspect="1" noMove="1" noResize="1" noEditPoints="1" noAdjustHandles="1" noChangeArrowheads="1" noChangeShapeType="1" noTextEdit="1"/>
              </p:cNvSpPr>
              <p:nvPr/>
            </p:nvSpPr>
            <p:spPr>
              <a:xfrm>
                <a:off x="2368897" y="2613392"/>
                <a:ext cx="8787983" cy="2554545"/>
              </a:xfrm>
              <a:prstGeom prst="rect">
                <a:avLst/>
              </a:prstGeom>
              <a:blipFill>
                <a:blip r:embed="rId7"/>
                <a:stretch>
                  <a:fillRect l="-433" b="-3448"/>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6FC0A1E8-9B97-BFBA-C7A9-5DB72A7D4D82}"/>
              </a:ext>
            </a:extLst>
          </p:cNvPr>
          <p:cNvGrpSpPr/>
          <p:nvPr/>
        </p:nvGrpSpPr>
        <p:grpSpPr>
          <a:xfrm>
            <a:off x="1852154" y="5335283"/>
            <a:ext cx="3424639" cy="958547"/>
            <a:chOff x="1765199" y="3470732"/>
            <a:chExt cx="3424639" cy="958547"/>
          </a:xfrm>
        </p:grpSpPr>
        <p:sp>
          <p:nvSpPr>
            <p:cNvPr id="5" name="文本框 4">
              <a:extLst>
                <a:ext uri="{FF2B5EF4-FFF2-40B4-BE49-F238E27FC236}">
                  <a16:creationId xmlns:a16="http://schemas.microsoft.com/office/drawing/2014/main" id="{8EDDCFC5-9558-481D-975D-0B1578F19D1B}"/>
                </a:ext>
              </a:extLst>
            </p:cNvPr>
            <p:cNvSpPr txBox="1"/>
            <p:nvPr/>
          </p:nvSpPr>
          <p:spPr>
            <a:xfrm>
              <a:off x="2154607" y="3657617"/>
              <a:ext cx="2931618" cy="584775"/>
            </a:xfrm>
            <a:prstGeom prst="rect">
              <a:avLst/>
            </a:prstGeom>
            <a:noFill/>
          </p:spPr>
          <p:txBody>
            <a:bodyPr wrap="square" rtlCol="0">
              <a:spAutoFit/>
            </a:bodyPr>
            <a:lstStyle/>
            <a:p>
              <a:pPr algn="l"/>
              <a:r>
                <a:rPr kumimoji="1" lang="en-US" altLang="zh-CN" sz="16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rPr>
                <a:t>Carol pays Dave, but cannot get paid from Alice</a:t>
              </a:r>
              <a:endParaRPr kumimoji="1" lang="zh-CN" altLang="en-US" sz="16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 name="椭圆形标注 7">
              <a:extLst>
                <a:ext uri="{FF2B5EF4-FFF2-40B4-BE49-F238E27FC236}">
                  <a16:creationId xmlns:a16="http://schemas.microsoft.com/office/drawing/2014/main" id="{21E76A42-75C6-26FE-0FB2-57E38AFD5E28}"/>
                </a:ext>
              </a:extLst>
            </p:cNvPr>
            <p:cNvSpPr/>
            <p:nvPr/>
          </p:nvSpPr>
          <p:spPr>
            <a:xfrm>
              <a:off x="1765199" y="3470732"/>
              <a:ext cx="3424639" cy="958547"/>
            </a:xfrm>
            <a:prstGeom prst="wedgeEllipseCallout">
              <a:avLst>
                <a:gd name="adj1" fmla="val 47460"/>
                <a:gd name="adj2" fmla="val -48364"/>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grpSp>
      <p:grpSp>
        <p:nvGrpSpPr>
          <p:cNvPr id="13" name="组合 12">
            <a:extLst>
              <a:ext uri="{FF2B5EF4-FFF2-40B4-BE49-F238E27FC236}">
                <a16:creationId xmlns:a16="http://schemas.microsoft.com/office/drawing/2014/main" id="{B09B6BCA-EB41-6835-AFA4-FAD8214A390C}"/>
              </a:ext>
            </a:extLst>
          </p:cNvPr>
          <p:cNvGrpSpPr/>
          <p:nvPr/>
        </p:nvGrpSpPr>
        <p:grpSpPr>
          <a:xfrm>
            <a:off x="1917599" y="3623132"/>
            <a:ext cx="3424639" cy="958547"/>
            <a:chOff x="1765199" y="3470732"/>
            <a:chExt cx="3424639" cy="958547"/>
          </a:xfrm>
        </p:grpSpPr>
        <p:sp>
          <p:nvSpPr>
            <p:cNvPr id="21" name="文本框 20">
              <a:extLst>
                <a:ext uri="{FF2B5EF4-FFF2-40B4-BE49-F238E27FC236}">
                  <a16:creationId xmlns:a16="http://schemas.microsoft.com/office/drawing/2014/main" id="{C8B1FC87-0514-580A-66CC-C293EE1C9D68}"/>
                </a:ext>
              </a:extLst>
            </p:cNvPr>
            <p:cNvSpPr txBox="1"/>
            <p:nvPr/>
          </p:nvSpPr>
          <p:spPr>
            <a:xfrm>
              <a:off x="2258221" y="3657617"/>
              <a:ext cx="2531526" cy="584775"/>
            </a:xfrm>
            <a:prstGeom prst="rect">
              <a:avLst/>
            </a:prstGeom>
            <a:noFill/>
          </p:spPr>
          <p:txBody>
            <a:bodyPr wrap="square" rtlCol="0">
              <a:spAutoFit/>
            </a:bodyPr>
            <a:lstStyle/>
            <a:p>
              <a:pPr algn="l"/>
              <a:r>
                <a:rPr kumimoji="1" lang="en-US" altLang="zh-CN" sz="16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rPr>
                <a:t>Carol gets paid before, Carol pays Dave</a:t>
              </a:r>
              <a:endParaRPr kumimoji="1" lang="zh-CN" altLang="en-US" sz="1600" b="1" dirty="0">
                <a:solidFill>
                  <a:srgbClr val="C00000"/>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椭圆形标注 29">
              <a:extLst>
                <a:ext uri="{FF2B5EF4-FFF2-40B4-BE49-F238E27FC236}">
                  <a16:creationId xmlns:a16="http://schemas.microsoft.com/office/drawing/2014/main" id="{E2AB5C4B-39EE-2F3A-13C0-F0323B3B17D5}"/>
                </a:ext>
              </a:extLst>
            </p:cNvPr>
            <p:cNvSpPr/>
            <p:nvPr/>
          </p:nvSpPr>
          <p:spPr>
            <a:xfrm>
              <a:off x="1765199" y="3470732"/>
              <a:ext cx="3424639" cy="958547"/>
            </a:xfrm>
            <a:prstGeom prst="wedgeEllipseCallout">
              <a:avLst>
                <a:gd name="adj1" fmla="val 47460"/>
                <a:gd name="adj2" fmla="val -48364"/>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grpSp>
    </p:spTree>
    <p:extLst>
      <p:ext uri="{BB962C8B-B14F-4D97-AF65-F5344CB8AC3E}">
        <p14:creationId xmlns:p14="http://schemas.microsoft.com/office/powerpoint/2010/main" val="598737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BLS-based PCN Protocol</a:t>
            </a: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995E4DCB-A0CF-7B4D-2A86-1E278CCF5CF4}"/>
              </a:ext>
            </a:extLst>
          </p:cNvPr>
          <p:cNvPicPr>
            <a:picLocks noChangeAspect="1"/>
          </p:cNvPicPr>
          <p:nvPr/>
        </p:nvPicPr>
        <p:blipFill rotWithShape="1">
          <a:blip r:embed="rId3"/>
          <a:srcRect l="3030" r="3077" b="60318"/>
          <a:stretch/>
        </p:blipFill>
        <p:spPr>
          <a:xfrm>
            <a:off x="758783" y="1183428"/>
            <a:ext cx="10674433" cy="5416746"/>
          </a:xfrm>
          <a:prstGeom prst="rect">
            <a:avLst/>
          </a:prstGeom>
        </p:spPr>
      </p:pic>
    </p:spTree>
    <p:extLst>
      <p:ext uri="{BB962C8B-B14F-4D97-AF65-F5344CB8AC3E}">
        <p14:creationId xmlns:p14="http://schemas.microsoft.com/office/powerpoint/2010/main" val="3611050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BLS-based PCN Protocol</a:t>
            </a:r>
          </a:p>
        </p:txBody>
      </p:sp>
      <p:pic>
        <p:nvPicPr>
          <p:cNvPr id="7" name="图片 6">
            <a:extLst>
              <a:ext uri="{FF2B5EF4-FFF2-40B4-BE49-F238E27FC236}">
                <a16:creationId xmlns:a16="http://schemas.microsoft.com/office/drawing/2014/main" id="{C1E27509-B387-539E-DCE4-DBBA69FA7531}"/>
              </a:ext>
            </a:extLst>
          </p:cNvPr>
          <p:cNvPicPr>
            <a:picLocks noChangeAspect="1"/>
          </p:cNvPicPr>
          <p:nvPr/>
        </p:nvPicPr>
        <p:blipFill rotWithShape="1">
          <a:blip r:embed="rId3"/>
          <a:srcRect l="3030" t="39968" r="3077" b="14111"/>
          <a:stretch/>
        </p:blipFill>
        <p:spPr>
          <a:xfrm>
            <a:off x="1265701" y="1172211"/>
            <a:ext cx="9660590" cy="5672980"/>
          </a:xfrm>
          <a:prstGeom prst="rect">
            <a:avLst/>
          </a:prstGeom>
        </p:spPr>
      </p:pic>
      <p:cxnSp>
        <p:nvCxnSpPr>
          <p:cNvPr id="2" name="直接连接符 27">
            <a:extLst>
              <a:ext uri="{FF2B5EF4-FFF2-40B4-BE49-F238E27FC236}">
                <a16:creationId xmlns:a16="http://schemas.microsoft.com/office/drawing/2014/main" id="{EE7336E0-E896-A9B8-483A-BE34DCE31BF6}"/>
              </a:ext>
            </a:extLst>
          </p:cNvPr>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484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方案设计</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of scheme</a:t>
              </a:r>
            </a:p>
          </p:txBody>
        </p:sp>
      </p:grpSp>
      <p:sp>
        <p:nvSpPr>
          <p:cNvPr id="3" name="文本框 2">
            <a:extLst>
              <a:ext uri="{FF2B5EF4-FFF2-40B4-BE49-F238E27FC236}">
                <a16:creationId xmlns:a16="http://schemas.microsoft.com/office/drawing/2014/main" id="{F3998588-654A-F7D6-A602-8E06DF30AE7C}"/>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BLS-based PCN Protocol</a:t>
            </a:r>
          </a:p>
        </p:txBody>
      </p:sp>
      <p:cxnSp>
        <p:nvCxnSpPr>
          <p:cNvPr id="2" name="直接连接符 27">
            <a:extLst>
              <a:ext uri="{FF2B5EF4-FFF2-40B4-BE49-F238E27FC236}">
                <a16:creationId xmlns:a16="http://schemas.microsoft.com/office/drawing/2014/main" id="{EE7336E0-E896-A9B8-483A-BE34DCE31BF6}"/>
              </a:ext>
            </a:extLst>
          </p:cNvPr>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F5CBCA8-8143-0759-0322-2ADEB8D0F3FA}"/>
              </a:ext>
            </a:extLst>
          </p:cNvPr>
          <p:cNvPicPr>
            <a:picLocks noChangeAspect="1"/>
          </p:cNvPicPr>
          <p:nvPr/>
        </p:nvPicPr>
        <p:blipFill rotWithShape="1">
          <a:blip r:embed="rId3"/>
          <a:srcRect l="5365" r="2007"/>
          <a:stretch/>
        </p:blipFill>
        <p:spPr>
          <a:xfrm>
            <a:off x="0" y="163629"/>
            <a:ext cx="12191993" cy="6739787"/>
          </a:xfrm>
          <a:prstGeom prst="rect">
            <a:avLst/>
          </a:prstGeom>
        </p:spPr>
      </p:pic>
    </p:spTree>
    <p:extLst>
      <p:ext uri="{BB962C8B-B14F-4D97-AF65-F5344CB8AC3E}">
        <p14:creationId xmlns:p14="http://schemas.microsoft.com/office/powerpoint/2010/main" val="431913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文本框 271">
            <a:extLst>
              <a:ext uri="{FF2B5EF4-FFF2-40B4-BE49-F238E27FC236}">
                <a16:creationId xmlns:a16="http://schemas.microsoft.com/office/drawing/2014/main" id="{F2E03AAF-4D5F-48C2-BFEE-FB43D7C14287}"/>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加密货币小额支付</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2737870" y="1985168"/>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9501595" y="2005522"/>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16" name="椭圆形标注 15">
            <a:extLst>
              <a:ext uri="{FF2B5EF4-FFF2-40B4-BE49-F238E27FC236}">
                <a16:creationId xmlns:a16="http://schemas.microsoft.com/office/drawing/2014/main" id="{E5FE42E8-CD33-43DC-68A9-12E0E07D713B}"/>
              </a:ext>
            </a:extLst>
          </p:cNvPr>
          <p:cNvSpPr/>
          <p:nvPr/>
        </p:nvSpPr>
        <p:spPr>
          <a:xfrm>
            <a:off x="3261648" y="760360"/>
            <a:ext cx="2876214" cy="1013202"/>
          </a:xfrm>
          <a:prstGeom prst="wedgeEllipseCallout">
            <a:avLst>
              <a:gd name="adj1" fmla="val -39057"/>
              <a:gd name="adj2" fmla="val 1008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zh-CN" altLang="en-US" dirty="0"/>
              <a:t>我想要使用你的服务，需要多少钱？</a:t>
            </a:r>
          </a:p>
        </p:txBody>
      </p:sp>
      <p:sp>
        <p:nvSpPr>
          <p:cNvPr id="18" name="椭圆形标注 17">
            <a:extLst>
              <a:ext uri="{FF2B5EF4-FFF2-40B4-BE49-F238E27FC236}">
                <a16:creationId xmlns:a16="http://schemas.microsoft.com/office/drawing/2014/main" id="{0B6D6442-7753-D567-7601-849CB0E0B4BE}"/>
              </a:ext>
            </a:extLst>
          </p:cNvPr>
          <p:cNvSpPr/>
          <p:nvPr/>
        </p:nvSpPr>
        <p:spPr>
          <a:xfrm>
            <a:off x="7624119" y="1438950"/>
            <a:ext cx="1795946" cy="1037719"/>
          </a:xfrm>
          <a:prstGeom prst="wedgeEllipseCallout">
            <a:avLst>
              <a:gd name="adj1" fmla="val 50463"/>
              <a:gd name="adj2" fmla="val 4965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zh-CN" altLang="en-US" dirty="0"/>
              <a:t>每分钟需要</a:t>
            </a:r>
            <a:r>
              <a:rPr kumimoji="1" lang="en-US" altLang="zh-CN" dirty="0"/>
              <a:t>1BTC</a:t>
            </a:r>
            <a:r>
              <a:rPr kumimoji="1" lang="zh-CN" altLang="en-US" dirty="0"/>
              <a:t>。</a:t>
            </a:r>
          </a:p>
        </p:txBody>
      </p:sp>
      <p:grpSp>
        <p:nvGrpSpPr>
          <p:cNvPr id="38" name="组合 37">
            <a:extLst>
              <a:ext uri="{FF2B5EF4-FFF2-40B4-BE49-F238E27FC236}">
                <a16:creationId xmlns:a16="http://schemas.microsoft.com/office/drawing/2014/main" id="{FBDF3C45-3C8B-D649-F6B7-A3BF710D3064}"/>
              </a:ext>
            </a:extLst>
          </p:cNvPr>
          <p:cNvGrpSpPr/>
          <p:nvPr/>
        </p:nvGrpSpPr>
        <p:grpSpPr>
          <a:xfrm>
            <a:off x="3829140" y="3137800"/>
            <a:ext cx="662361" cy="779724"/>
            <a:chOff x="5638800" y="3328602"/>
            <a:chExt cx="662361" cy="779724"/>
          </a:xfrm>
        </p:grpSpPr>
        <p:grpSp>
          <p:nvGrpSpPr>
            <p:cNvPr id="28" name="组合 27">
              <a:extLst>
                <a:ext uri="{FF2B5EF4-FFF2-40B4-BE49-F238E27FC236}">
                  <a16:creationId xmlns:a16="http://schemas.microsoft.com/office/drawing/2014/main" id="{B71C1B0B-A84E-CB6D-F17B-10E9C4048625}"/>
                </a:ext>
              </a:extLst>
            </p:cNvPr>
            <p:cNvGrpSpPr/>
            <p:nvPr/>
          </p:nvGrpSpPr>
          <p:grpSpPr>
            <a:xfrm>
              <a:off x="5638800" y="3328602"/>
              <a:ext cx="662361" cy="557598"/>
              <a:chOff x="5638800" y="2971800"/>
              <a:chExt cx="1095632" cy="914400"/>
            </a:xfrm>
          </p:grpSpPr>
          <p:pic>
            <p:nvPicPr>
              <p:cNvPr id="20" name="图形 19" descr="合同 纯色填充">
                <a:extLst>
                  <a:ext uri="{FF2B5EF4-FFF2-40B4-BE49-F238E27FC236}">
                    <a16:creationId xmlns:a16="http://schemas.microsoft.com/office/drawing/2014/main" id="{A64009EE-75A5-65AA-0ED7-2A2070658F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26" name="图形 25" descr="笔 纯色填充">
                <a:extLst>
                  <a:ext uri="{FF2B5EF4-FFF2-40B4-BE49-F238E27FC236}">
                    <a16:creationId xmlns:a16="http://schemas.microsoft.com/office/drawing/2014/main" id="{5ECF5417-045F-42A3-F85C-B1D4D815D7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36" name="文本框 35">
              <a:extLst>
                <a:ext uri="{FF2B5EF4-FFF2-40B4-BE49-F238E27FC236}">
                  <a16:creationId xmlns:a16="http://schemas.microsoft.com/office/drawing/2014/main" id="{124149A2-4E18-89DF-26FC-CAEFCDF8AC32}"/>
                </a:ext>
              </a:extLst>
            </p:cNvPr>
            <p:cNvSpPr txBox="1"/>
            <p:nvPr/>
          </p:nvSpPr>
          <p:spPr>
            <a:xfrm>
              <a:off x="5705175" y="3769772"/>
              <a:ext cx="569387" cy="338554"/>
            </a:xfrm>
            <a:prstGeom prst="rect">
              <a:avLst/>
            </a:prstGeom>
            <a:noFill/>
          </p:spPr>
          <p:txBody>
            <a:bodyPr wrap="none" rtlCol="0">
              <a:spAutoFit/>
            </a:bodyPr>
            <a:lstStyle/>
            <a:p>
              <a:pPr algn="l"/>
              <a:r>
                <a:rPr kumimoji="1" lang="en-US" altLang="zh-CN" sz="16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tx</a:t>
              </a:r>
              <a:r>
                <a:rPr kumimoji="1" lang="en-US" altLang="zh-CN" sz="1600" b="1" baseline="-25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pay</a:t>
              </a:r>
              <a:endParaRPr kumimoji="1" lang="zh-CN" altLang="en-US" sz="16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p:txBody>
        </p:sp>
      </p:grpSp>
      <p:sp>
        <p:nvSpPr>
          <p:cNvPr id="40" name="圆角矩形 39">
            <a:extLst>
              <a:ext uri="{FF2B5EF4-FFF2-40B4-BE49-F238E27FC236}">
                <a16:creationId xmlns:a16="http://schemas.microsoft.com/office/drawing/2014/main" id="{F6614358-1354-BBCB-FEC0-C7DEFAFDEE6F}"/>
              </a:ext>
            </a:extLst>
          </p:cNvPr>
          <p:cNvSpPr/>
          <p:nvPr/>
        </p:nvSpPr>
        <p:spPr>
          <a:xfrm>
            <a:off x="2259944"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1" name="右箭头 40">
            <a:extLst>
              <a:ext uri="{FF2B5EF4-FFF2-40B4-BE49-F238E27FC236}">
                <a16:creationId xmlns:a16="http://schemas.microsoft.com/office/drawing/2014/main" id="{AC530744-4F4A-B0AD-56A3-8D30CA7CCC66}"/>
              </a:ext>
            </a:extLst>
          </p:cNvPr>
          <p:cNvSpPr/>
          <p:nvPr/>
        </p:nvSpPr>
        <p:spPr>
          <a:xfrm rot="10800000">
            <a:off x="3168336" y="5131813"/>
            <a:ext cx="914399" cy="1063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5" name="圆角矩形 44">
            <a:extLst>
              <a:ext uri="{FF2B5EF4-FFF2-40B4-BE49-F238E27FC236}">
                <a16:creationId xmlns:a16="http://schemas.microsoft.com/office/drawing/2014/main" id="{3F4F36F7-123A-0F55-80CD-D8F91C480553}"/>
              </a:ext>
            </a:extLst>
          </p:cNvPr>
          <p:cNvSpPr/>
          <p:nvPr/>
        </p:nvSpPr>
        <p:spPr>
          <a:xfrm>
            <a:off x="4116806"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6" name="右箭头 45">
            <a:extLst>
              <a:ext uri="{FF2B5EF4-FFF2-40B4-BE49-F238E27FC236}">
                <a16:creationId xmlns:a16="http://schemas.microsoft.com/office/drawing/2014/main" id="{77D514DB-169D-09F0-2F1D-8B7FF7D8A2B8}"/>
              </a:ext>
            </a:extLst>
          </p:cNvPr>
          <p:cNvSpPr/>
          <p:nvPr/>
        </p:nvSpPr>
        <p:spPr>
          <a:xfrm rot="10800000">
            <a:off x="5025198" y="5131813"/>
            <a:ext cx="914399" cy="1063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7" name="圆角矩形 46">
            <a:extLst>
              <a:ext uri="{FF2B5EF4-FFF2-40B4-BE49-F238E27FC236}">
                <a16:creationId xmlns:a16="http://schemas.microsoft.com/office/drawing/2014/main" id="{2B471F56-97EA-7051-1440-58B487701751}"/>
              </a:ext>
            </a:extLst>
          </p:cNvPr>
          <p:cNvSpPr/>
          <p:nvPr/>
        </p:nvSpPr>
        <p:spPr>
          <a:xfrm>
            <a:off x="5969312"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9" name="右箭头 48">
            <a:extLst>
              <a:ext uri="{FF2B5EF4-FFF2-40B4-BE49-F238E27FC236}">
                <a16:creationId xmlns:a16="http://schemas.microsoft.com/office/drawing/2014/main" id="{73FF52F4-D12E-523A-7564-F260A6E11ECE}"/>
              </a:ext>
            </a:extLst>
          </p:cNvPr>
          <p:cNvSpPr/>
          <p:nvPr/>
        </p:nvSpPr>
        <p:spPr>
          <a:xfrm rot="10800000">
            <a:off x="6877704" y="5131813"/>
            <a:ext cx="914399" cy="1063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0" name="圆角矩形 49">
            <a:extLst>
              <a:ext uri="{FF2B5EF4-FFF2-40B4-BE49-F238E27FC236}">
                <a16:creationId xmlns:a16="http://schemas.microsoft.com/office/drawing/2014/main" id="{5BFF3ED4-BE3D-9C89-2CE6-1BD674F204F7}"/>
              </a:ext>
            </a:extLst>
          </p:cNvPr>
          <p:cNvSpPr/>
          <p:nvPr/>
        </p:nvSpPr>
        <p:spPr>
          <a:xfrm>
            <a:off x="7829681" y="4609071"/>
            <a:ext cx="878676" cy="115185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53" name="直线箭头连接符 52">
            <a:extLst>
              <a:ext uri="{FF2B5EF4-FFF2-40B4-BE49-F238E27FC236}">
                <a16:creationId xmlns:a16="http://schemas.microsoft.com/office/drawing/2014/main" id="{D5CBEABD-E973-AF8D-35A7-802B15238AB3}"/>
              </a:ext>
            </a:extLst>
          </p:cNvPr>
          <p:cNvCxnSpPr>
            <a:cxnSpLocks/>
            <a:stCxn id="50" idx="3"/>
          </p:cNvCxnSpPr>
          <p:nvPr/>
        </p:nvCxnSpPr>
        <p:spPr>
          <a:xfrm flipV="1">
            <a:off x="8708357" y="5184997"/>
            <a:ext cx="2057400" cy="1"/>
          </a:xfrm>
          <a:prstGeom prst="straightConnector1">
            <a:avLst/>
          </a:prstGeom>
          <a:ln w="476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 name="椭圆形标注 1">
            <a:extLst>
              <a:ext uri="{FF2B5EF4-FFF2-40B4-BE49-F238E27FC236}">
                <a16:creationId xmlns:a16="http://schemas.microsoft.com/office/drawing/2014/main" id="{DF94BB77-3EC9-CAD4-27A0-FB8873A08CA6}"/>
              </a:ext>
            </a:extLst>
          </p:cNvPr>
          <p:cNvSpPr/>
          <p:nvPr/>
        </p:nvSpPr>
        <p:spPr>
          <a:xfrm>
            <a:off x="3578957" y="2101313"/>
            <a:ext cx="2240999" cy="1013202"/>
          </a:xfrm>
          <a:prstGeom prst="wedgeEllipseCallout">
            <a:avLst>
              <a:gd name="adj1" fmla="val -46975"/>
              <a:gd name="adj2" fmla="val 4356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zh-CN" altLang="en-US" dirty="0"/>
              <a:t>每分钟都交易一次吗？</a:t>
            </a:r>
          </a:p>
        </p:txBody>
      </p:sp>
    </p:spTree>
    <p:extLst>
      <p:ext uri="{BB962C8B-B14F-4D97-AF65-F5344CB8AC3E}">
        <p14:creationId xmlns:p14="http://schemas.microsoft.com/office/powerpoint/2010/main" val="102049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cs typeface="OPPOSans B" panose="00020600040101010101" pitchFamily="18" charset="-122"/>
              </a:rPr>
              <a:t>3.2</a:t>
            </a:r>
            <a:endParaRPr lang="zh-CN" altLang="en-US" sz="2000" b="1" dirty="0">
              <a:latin typeface="微软雅黑" panose="020B0503020204020204" pitchFamily="34" charset="-122"/>
              <a:ea typeface="微软雅黑" panose="020B0503020204020204" pitchFamily="34"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性能测试</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Performance Test</a:t>
              </a:r>
            </a:p>
          </p:txBody>
        </p:sp>
      </p:grpSp>
      <p:pic>
        <p:nvPicPr>
          <p:cNvPr id="5" name="图片 4">
            <a:extLst>
              <a:ext uri="{FF2B5EF4-FFF2-40B4-BE49-F238E27FC236}">
                <a16:creationId xmlns:a16="http://schemas.microsoft.com/office/drawing/2014/main" id="{F3107ECB-2908-DC9D-85BD-2080DF2EDA70}"/>
              </a:ext>
            </a:extLst>
          </p:cNvPr>
          <p:cNvPicPr>
            <a:picLocks noChangeAspect="1"/>
          </p:cNvPicPr>
          <p:nvPr/>
        </p:nvPicPr>
        <p:blipFill>
          <a:blip r:embed="rId3"/>
          <a:stretch>
            <a:fillRect/>
          </a:stretch>
        </p:blipFill>
        <p:spPr>
          <a:xfrm>
            <a:off x="2210136" y="1009033"/>
            <a:ext cx="6962939" cy="3228542"/>
          </a:xfrm>
          <a:prstGeom prst="rect">
            <a:avLst/>
          </a:prstGeom>
        </p:spPr>
      </p:pic>
      <p:pic>
        <p:nvPicPr>
          <p:cNvPr id="6" name="图片 5">
            <a:extLst>
              <a:ext uri="{FF2B5EF4-FFF2-40B4-BE49-F238E27FC236}">
                <a16:creationId xmlns:a16="http://schemas.microsoft.com/office/drawing/2014/main" id="{C1E0429A-C3AB-45EE-DC87-60EC31B45765}"/>
              </a:ext>
            </a:extLst>
          </p:cNvPr>
          <p:cNvPicPr>
            <a:picLocks noChangeAspect="1"/>
          </p:cNvPicPr>
          <p:nvPr/>
        </p:nvPicPr>
        <p:blipFill>
          <a:blip r:embed="rId4"/>
          <a:stretch>
            <a:fillRect/>
          </a:stretch>
        </p:blipFill>
        <p:spPr>
          <a:xfrm>
            <a:off x="2501263" y="4433446"/>
            <a:ext cx="6527537" cy="2231070"/>
          </a:xfrm>
          <a:prstGeom prst="rect">
            <a:avLst/>
          </a:prstGeom>
        </p:spPr>
      </p:pic>
    </p:spTree>
    <p:extLst>
      <p:ext uri="{BB962C8B-B14F-4D97-AF65-F5344CB8AC3E}">
        <p14:creationId xmlns:p14="http://schemas.microsoft.com/office/powerpoint/2010/main" val="400162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文本框 271">
            <a:extLst>
              <a:ext uri="{FF2B5EF4-FFF2-40B4-BE49-F238E27FC236}">
                <a16:creationId xmlns:a16="http://schemas.microsoft.com/office/drawing/2014/main" id="{F2E03AAF-4D5F-48C2-BFEE-FB43D7C14287}"/>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2737870" y="1985168"/>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9501595" y="2005522"/>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38" name="组合 37">
            <a:extLst>
              <a:ext uri="{FF2B5EF4-FFF2-40B4-BE49-F238E27FC236}">
                <a16:creationId xmlns:a16="http://schemas.microsoft.com/office/drawing/2014/main" id="{FBDF3C45-3C8B-D649-F6B7-A3BF710D3064}"/>
              </a:ext>
            </a:extLst>
          </p:cNvPr>
          <p:cNvGrpSpPr/>
          <p:nvPr/>
        </p:nvGrpSpPr>
        <p:grpSpPr>
          <a:xfrm>
            <a:off x="3831005" y="3015125"/>
            <a:ext cx="662361" cy="779724"/>
            <a:chOff x="5638800" y="3328602"/>
            <a:chExt cx="662361" cy="779724"/>
          </a:xfrm>
        </p:grpSpPr>
        <p:grpSp>
          <p:nvGrpSpPr>
            <p:cNvPr id="28" name="组合 27">
              <a:extLst>
                <a:ext uri="{FF2B5EF4-FFF2-40B4-BE49-F238E27FC236}">
                  <a16:creationId xmlns:a16="http://schemas.microsoft.com/office/drawing/2014/main" id="{B71C1B0B-A84E-CB6D-F17B-10E9C4048625}"/>
                </a:ext>
              </a:extLst>
            </p:cNvPr>
            <p:cNvGrpSpPr/>
            <p:nvPr/>
          </p:nvGrpSpPr>
          <p:grpSpPr>
            <a:xfrm>
              <a:off x="5638800" y="3328602"/>
              <a:ext cx="662361" cy="557598"/>
              <a:chOff x="5638800" y="2971800"/>
              <a:chExt cx="1095632" cy="914400"/>
            </a:xfrm>
          </p:grpSpPr>
          <p:pic>
            <p:nvPicPr>
              <p:cNvPr id="20" name="图形 19" descr="合同 纯色填充">
                <a:extLst>
                  <a:ext uri="{FF2B5EF4-FFF2-40B4-BE49-F238E27FC236}">
                    <a16:creationId xmlns:a16="http://schemas.microsoft.com/office/drawing/2014/main" id="{A64009EE-75A5-65AA-0ED7-2A2070658F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26" name="图形 25" descr="笔 纯色填充">
                <a:extLst>
                  <a:ext uri="{FF2B5EF4-FFF2-40B4-BE49-F238E27FC236}">
                    <a16:creationId xmlns:a16="http://schemas.microsoft.com/office/drawing/2014/main" id="{5ECF5417-045F-42A3-F85C-B1D4D815D7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p:sp>
          <p:nvSpPr>
            <p:cNvPr id="36" name="文本框 35">
              <a:extLst>
                <a:ext uri="{FF2B5EF4-FFF2-40B4-BE49-F238E27FC236}">
                  <a16:creationId xmlns:a16="http://schemas.microsoft.com/office/drawing/2014/main" id="{124149A2-4E18-89DF-26FC-CAEFCDF8AC32}"/>
                </a:ext>
              </a:extLst>
            </p:cNvPr>
            <p:cNvSpPr txBox="1"/>
            <p:nvPr/>
          </p:nvSpPr>
          <p:spPr>
            <a:xfrm>
              <a:off x="5705175" y="3769772"/>
              <a:ext cx="569387" cy="338554"/>
            </a:xfrm>
            <a:prstGeom prst="rect">
              <a:avLst/>
            </a:prstGeom>
            <a:noFill/>
          </p:spPr>
          <p:txBody>
            <a:bodyPr wrap="none" rtlCol="0">
              <a:spAutoFit/>
            </a:bodyPr>
            <a:lstStyle/>
            <a:p>
              <a:pPr algn="l"/>
              <a:r>
                <a:rPr kumimoji="1" lang="en-US" altLang="zh-CN" sz="16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tx</a:t>
              </a:r>
              <a:r>
                <a:rPr kumimoji="1" lang="en-US" altLang="zh-CN" sz="1600" b="1" baseline="-25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pay</a:t>
              </a:r>
              <a:endParaRPr kumimoji="1" lang="zh-CN" altLang="en-US" sz="16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p:txBody>
        </p:sp>
      </p:grpSp>
      <p:sp>
        <p:nvSpPr>
          <p:cNvPr id="3" name="文本框 2">
            <a:extLst>
              <a:ext uri="{FF2B5EF4-FFF2-40B4-BE49-F238E27FC236}">
                <a16:creationId xmlns:a16="http://schemas.microsoft.com/office/drawing/2014/main" id="{77FD9807-12F3-4C0D-9BBB-77B630A42021}"/>
              </a:ext>
            </a:extLst>
          </p:cNvPr>
          <p:cNvSpPr txBox="1"/>
          <p:nvPr/>
        </p:nvSpPr>
        <p:spPr>
          <a:xfrm>
            <a:off x="1857901" y="4878159"/>
            <a:ext cx="2979931" cy="400110"/>
          </a:xfrm>
          <a:prstGeom prst="rect">
            <a:avLst/>
          </a:prstGeom>
          <a:noFill/>
        </p:spPr>
        <p:txBody>
          <a:bodyPr wrap="square">
            <a:spAutoFit/>
          </a:bodyPr>
          <a:lstStyle/>
          <a:p>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000" b="1" dirty="0">
                <a:latin typeface="微软雅黑" panose="020B0503020204020204" pitchFamily="34" charset="-122"/>
                <a:ea typeface="微软雅黑" panose="020B0503020204020204" pitchFamily="34" charset="-122"/>
                <a:sym typeface="Wingdings 2" panose="05020102010507070707" pitchFamily="18" charset="2"/>
              </a:rPr>
              <a:t>链下交易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9A77AAC-6721-FA6B-796A-9DB46A19DA84}"/>
              </a:ext>
            </a:extLst>
          </p:cNvPr>
          <p:cNvSpPr txBox="1"/>
          <p:nvPr/>
        </p:nvSpPr>
        <p:spPr>
          <a:xfrm>
            <a:off x="1857901" y="5425018"/>
            <a:ext cx="2979931" cy="400110"/>
          </a:xfrm>
          <a:prstGeom prst="rect">
            <a:avLst/>
          </a:prstGeom>
          <a:noFill/>
        </p:spPr>
        <p:txBody>
          <a:bodyPr wrap="square">
            <a:spAutoFit/>
          </a:bodyPr>
          <a:lstStyle/>
          <a:p>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sz="2000" b="1" dirty="0">
                <a:latin typeface="微软雅黑" panose="020B0503020204020204" pitchFamily="34" charset="-122"/>
                <a:ea typeface="微软雅黑" panose="020B0503020204020204" pitchFamily="34" charset="-122"/>
                <a:sym typeface="Wingdings 2" panose="05020102010507070707" pitchFamily="18" charset="2"/>
              </a:rPr>
              <a:t> 可扩展性解决方案</a:t>
            </a:r>
            <a:endParaRPr lang="zh-CN" altLang="en-US" sz="2000" b="1" u="sng" dirty="0">
              <a:latin typeface="微软雅黑" panose="020B0503020204020204" pitchFamily="34" charset="-122"/>
              <a:ea typeface="微软雅黑" panose="020B0503020204020204" pitchFamily="34" charset="-122"/>
            </a:endParaRPr>
          </a:p>
        </p:txBody>
      </p:sp>
      <p:cxnSp>
        <p:nvCxnSpPr>
          <p:cNvPr id="10" name="直线箭头连接符 9">
            <a:extLst>
              <a:ext uri="{FF2B5EF4-FFF2-40B4-BE49-F238E27FC236}">
                <a16:creationId xmlns:a16="http://schemas.microsoft.com/office/drawing/2014/main" id="{579BF02E-3680-1C33-CB54-14E302748E73}"/>
              </a:ext>
            </a:extLst>
          </p:cNvPr>
          <p:cNvCxnSpPr/>
          <p:nvPr/>
        </p:nvCxnSpPr>
        <p:spPr>
          <a:xfrm>
            <a:off x="4033941" y="2871402"/>
            <a:ext cx="5085982" cy="0"/>
          </a:xfrm>
          <a:prstGeom prst="straightConnector1">
            <a:avLst/>
          </a:prstGeom>
          <a:ln w="476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939D979-14A0-7AC6-FA02-4CA7DAFEE429}"/>
              </a:ext>
            </a:extLst>
          </p:cNvPr>
          <p:cNvSpPr txBox="1"/>
          <p:nvPr/>
        </p:nvSpPr>
        <p:spPr>
          <a:xfrm>
            <a:off x="5681495" y="2359724"/>
            <a:ext cx="179087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30</a:t>
            </a:r>
            <a:r>
              <a:rPr kumimoji="1" lang="zh-CN" altLang="en-US"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2000" b="1" i="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2000" b="1" i="1" baseline="-25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AB</a:t>
            </a:r>
            <a:r>
              <a:rPr kumimoji="1" lang="zh-CN" altLang="en-US"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T</a:t>
            </a:r>
            <a:endParaRPr kumimoji="1" lang="zh-CN" altLang="en-US"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16" name="右箭头 15">
            <a:extLst>
              <a:ext uri="{FF2B5EF4-FFF2-40B4-BE49-F238E27FC236}">
                <a16:creationId xmlns:a16="http://schemas.microsoft.com/office/drawing/2014/main" id="{8FA09392-92C0-BCC8-4A02-D0A72610C809}"/>
              </a:ext>
            </a:extLst>
          </p:cNvPr>
          <p:cNvSpPr/>
          <p:nvPr/>
        </p:nvSpPr>
        <p:spPr>
          <a:xfrm rot="2959074">
            <a:off x="5887717" y="2001944"/>
            <a:ext cx="583905" cy="156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8D35B39F-F5D1-A8E0-1596-88CA374A2CB1}"/>
              </a:ext>
            </a:extLst>
          </p:cNvPr>
          <p:cNvSpPr txBox="1"/>
          <p:nvPr/>
        </p:nvSpPr>
        <p:spPr>
          <a:xfrm>
            <a:off x="5178793" y="1485798"/>
            <a:ext cx="1005403" cy="338554"/>
          </a:xfrm>
          <a:prstGeom prst="rect">
            <a:avLst/>
          </a:prstGeom>
          <a:noFill/>
        </p:spPr>
        <p:txBody>
          <a:bodyPr wrap="none" rtlCol="0">
            <a:spAutoFit/>
          </a:bodyPr>
          <a:lstStyle/>
          <a:p>
            <a:pPr algn="l"/>
            <a:r>
              <a:rPr kumimoji="1" lang="zh-CN" altLang="en-US" sz="1600" b="1" dirty="0">
                <a:solidFill>
                  <a:srgbClr val="122E66"/>
                </a:solidFill>
                <a:latin typeface="+mj-ea"/>
                <a:ea typeface="+mj-ea"/>
                <a:cs typeface="OPPOSans R" panose="00020600040101010101" pitchFamily="18" charset="-122"/>
              </a:rPr>
              <a:t>共享公钥</a:t>
            </a:r>
          </a:p>
        </p:txBody>
      </p:sp>
      <p:sp>
        <p:nvSpPr>
          <p:cNvPr id="19" name="右箭头 18">
            <a:extLst>
              <a:ext uri="{FF2B5EF4-FFF2-40B4-BE49-F238E27FC236}">
                <a16:creationId xmlns:a16="http://schemas.microsoft.com/office/drawing/2014/main" id="{BF2BF378-A72E-723A-D61B-C56BB6F28121}"/>
              </a:ext>
            </a:extLst>
          </p:cNvPr>
          <p:cNvSpPr/>
          <p:nvPr/>
        </p:nvSpPr>
        <p:spPr>
          <a:xfrm rot="7380891">
            <a:off x="7225642" y="2077292"/>
            <a:ext cx="583905" cy="156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E396DFE6-9A04-B061-6BDF-693894D7D424}"/>
              </a:ext>
            </a:extLst>
          </p:cNvPr>
          <p:cNvSpPr txBox="1"/>
          <p:nvPr/>
        </p:nvSpPr>
        <p:spPr>
          <a:xfrm>
            <a:off x="7544273" y="1489716"/>
            <a:ext cx="1415772" cy="338554"/>
          </a:xfrm>
          <a:prstGeom prst="rect">
            <a:avLst/>
          </a:prstGeom>
          <a:noFill/>
        </p:spPr>
        <p:txBody>
          <a:bodyPr wrap="none" rtlCol="0">
            <a:spAutoFit/>
          </a:bodyPr>
          <a:lstStyle/>
          <a:p>
            <a:pPr algn="l"/>
            <a:r>
              <a:rPr kumimoji="1" lang="zh-CN" altLang="en-US" sz="1600" b="1" dirty="0">
                <a:solidFill>
                  <a:srgbClr val="122E66"/>
                </a:solidFill>
                <a:latin typeface="+mj-ea"/>
                <a:ea typeface="+mj-ea"/>
                <a:cs typeface="OPPOSans R" panose="00020600040101010101" pitchFamily="18" charset="-122"/>
              </a:rPr>
              <a:t>通道过期时间</a:t>
            </a:r>
          </a:p>
        </p:txBody>
      </p:sp>
      <p:sp>
        <p:nvSpPr>
          <p:cNvPr id="2" name="文本框 1">
            <a:extLst>
              <a:ext uri="{FF2B5EF4-FFF2-40B4-BE49-F238E27FC236}">
                <a16:creationId xmlns:a16="http://schemas.microsoft.com/office/drawing/2014/main" id="{3F47A5D5-085D-0B05-3C1E-1E24896F951E}"/>
              </a:ext>
            </a:extLst>
          </p:cNvPr>
          <p:cNvSpPr txBox="1"/>
          <p:nvPr/>
        </p:nvSpPr>
        <p:spPr>
          <a:xfrm>
            <a:off x="4949045" y="3797306"/>
            <a:ext cx="6456018" cy="646331"/>
          </a:xfrm>
          <a:prstGeom prst="rect">
            <a:avLst/>
          </a:prstGeom>
          <a:noFill/>
        </p:spPr>
        <p:txBody>
          <a:bodyPr wrap="square" rtlCol="0">
            <a:spAutoFit/>
          </a:bodyPr>
          <a:lstStyle/>
          <a:p>
            <a:r>
              <a:rPr kumimoji="1" lang="en-US" altLang="zh-CN" b="1" dirty="0">
                <a:solidFill>
                  <a:srgbClr val="122E66"/>
                </a:solidFill>
                <a:latin typeface="+mn-ea"/>
                <a:cs typeface="Times New Roman" panose="02020603050405020304" pitchFamily="18" charset="0"/>
              </a:rPr>
              <a:t>tx</a:t>
            </a:r>
            <a:r>
              <a:rPr kumimoji="1" lang="en-US" altLang="zh-CN" b="1" baseline="-25000" dirty="0">
                <a:solidFill>
                  <a:srgbClr val="122E66"/>
                </a:solidFill>
                <a:latin typeface="+mn-ea"/>
                <a:cs typeface="Times New Roman" panose="02020603050405020304" pitchFamily="18" charset="0"/>
              </a:rPr>
              <a:t>pay.1</a:t>
            </a:r>
            <a:r>
              <a:rPr kumimoji="1" lang="en-US" altLang="zh-CN" b="1" dirty="0">
                <a:solidFill>
                  <a:srgbClr val="122E66"/>
                </a:solidFill>
                <a:latin typeface="+mn-ea"/>
                <a:cs typeface="Times New Roman" panose="02020603050405020304" pitchFamily="18" charset="0"/>
              </a:rPr>
              <a:t>:</a:t>
            </a:r>
            <a:r>
              <a:rPr kumimoji="1" lang="zh-CN" altLang="en-US" b="1" dirty="0">
                <a:solidFill>
                  <a:srgbClr val="122E66"/>
                </a:solidFill>
                <a:latin typeface="+mn-ea"/>
                <a:cs typeface="Times New Roman" panose="02020603050405020304" pitchFamily="18" charset="0"/>
              </a:rPr>
              <a:t> 从</a:t>
            </a:r>
            <a:r>
              <a:rPr kumimoji="1" lang="en-US" altLang="zh-CN" b="1" i="1" dirty="0">
                <a:solidFill>
                  <a:srgbClr val="122E66"/>
                </a:solidFill>
                <a:latin typeface="+mn-ea"/>
                <a:cs typeface="Times New Roman" panose="02020603050405020304" pitchFamily="18" charset="0"/>
              </a:rPr>
              <a:t>CH</a:t>
            </a:r>
            <a:r>
              <a:rPr kumimoji="1" lang="en-US" altLang="zh-CN" b="1" i="1" baseline="-25000" dirty="0">
                <a:solidFill>
                  <a:srgbClr val="122E66"/>
                </a:solidFill>
                <a:latin typeface="+mn-ea"/>
                <a:cs typeface="Times New Roman" panose="02020603050405020304" pitchFamily="18" charset="0"/>
              </a:rPr>
              <a:t>AB</a:t>
            </a:r>
            <a:r>
              <a:rPr kumimoji="1" lang="zh-CN" altLang="en-US" b="1" dirty="0">
                <a:solidFill>
                  <a:srgbClr val="122E66"/>
                </a:solidFill>
                <a:latin typeface="+mn-ea"/>
                <a:cs typeface="Times New Roman" panose="02020603050405020304" pitchFamily="18" charset="0"/>
              </a:rPr>
              <a:t>到</a:t>
            </a:r>
            <a:r>
              <a:rPr kumimoji="1" lang="en-US" altLang="zh-CN" b="1" dirty="0">
                <a:solidFill>
                  <a:srgbClr val="122E66"/>
                </a:solidFill>
                <a:latin typeface="+mn-ea"/>
                <a:cs typeface="Times New Roman" panose="02020603050405020304" pitchFamily="18" charset="0"/>
              </a:rPr>
              <a:t>Bob</a:t>
            </a:r>
            <a:r>
              <a:rPr kumimoji="1" lang="zh-CN" altLang="en-US" b="1" dirty="0">
                <a:solidFill>
                  <a:srgbClr val="122E66"/>
                </a:solidFill>
                <a:latin typeface="+mn-ea"/>
                <a:cs typeface="Times New Roman" panose="02020603050405020304" pitchFamily="18" charset="0"/>
              </a:rPr>
              <a:t>支付 </a:t>
            </a:r>
            <a:r>
              <a:rPr kumimoji="1" lang="en-US" altLang="zh-CN" b="1" dirty="0">
                <a:solidFill>
                  <a:srgbClr val="122E66"/>
                </a:solidFill>
                <a:latin typeface="+mn-ea"/>
                <a:cs typeface="Times New Roman" panose="02020603050405020304" pitchFamily="18" charset="0"/>
              </a:rPr>
              <a:t>1</a:t>
            </a:r>
            <a:r>
              <a:rPr kumimoji="1" lang="zh-CN" altLang="en-US" b="1" dirty="0">
                <a:solidFill>
                  <a:srgbClr val="122E66"/>
                </a:solidFill>
                <a:latin typeface="+mn-ea"/>
                <a:cs typeface="Times New Roman" panose="02020603050405020304" pitchFamily="18" charset="0"/>
              </a:rPr>
              <a:t> </a:t>
            </a:r>
            <a:r>
              <a:rPr kumimoji="1" lang="en-US" altLang="zh-CN" b="1" dirty="0">
                <a:solidFill>
                  <a:srgbClr val="122E66"/>
                </a:solidFill>
                <a:latin typeface="+mn-ea"/>
                <a:cs typeface="Times New Roman" panose="02020603050405020304" pitchFamily="18" charset="0"/>
              </a:rPr>
              <a:t>BTC</a:t>
            </a:r>
            <a:endParaRPr kumimoji="1" lang="zh-CN" altLang="en-US" b="1" dirty="0">
              <a:solidFill>
                <a:srgbClr val="122E66"/>
              </a:solidFill>
              <a:latin typeface="+mn-ea"/>
              <a:cs typeface="Times New Roman" panose="02020603050405020304" pitchFamily="18" charset="0"/>
            </a:endParaRPr>
          </a:p>
          <a:p>
            <a:endParaRPr kumimoji="1" lang="zh-CN" altLang="en-US" b="1" dirty="0">
              <a:solidFill>
                <a:srgbClr val="122E66"/>
              </a:solidFill>
              <a:latin typeface="+mn-ea"/>
              <a:cs typeface="Times New Roman" panose="02020603050405020304" pitchFamily="18" charset="0"/>
            </a:endParaRPr>
          </a:p>
        </p:txBody>
      </p:sp>
      <p:sp>
        <p:nvSpPr>
          <p:cNvPr id="12" name="文本框 11">
            <a:extLst>
              <a:ext uri="{FF2B5EF4-FFF2-40B4-BE49-F238E27FC236}">
                <a16:creationId xmlns:a16="http://schemas.microsoft.com/office/drawing/2014/main" id="{E00BAC71-B2C9-7A16-7B8A-732180A58A32}"/>
              </a:ext>
            </a:extLst>
          </p:cNvPr>
          <p:cNvSpPr txBox="1"/>
          <p:nvPr/>
        </p:nvSpPr>
        <p:spPr>
          <a:xfrm>
            <a:off x="4949045" y="4936683"/>
            <a:ext cx="6456018" cy="646331"/>
          </a:xfrm>
          <a:prstGeom prst="rect">
            <a:avLst/>
          </a:prstGeom>
          <a:noFill/>
        </p:spPr>
        <p:txBody>
          <a:bodyPr wrap="square" rtlCol="0">
            <a:spAutoFit/>
          </a:bodyPr>
          <a:lstStyle/>
          <a:p>
            <a:r>
              <a:rPr kumimoji="1" lang="en-US" altLang="zh-CN" b="1" dirty="0">
                <a:solidFill>
                  <a:srgbClr val="122E66"/>
                </a:solidFill>
                <a:latin typeface="+mn-ea"/>
                <a:cs typeface="Times New Roman" panose="02020603050405020304" pitchFamily="18" charset="0"/>
              </a:rPr>
              <a:t>tx</a:t>
            </a:r>
            <a:r>
              <a:rPr kumimoji="1" lang="en-US" altLang="zh-CN" b="1" baseline="-25000" dirty="0">
                <a:solidFill>
                  <a:srgbClr val="122E66"/>
                </a:solidFill>
                <a:latin typeface="+mn-ea"/>
                <a:cs typeface="Times New Roman" panose="02020603050405020304" pitchFamily="18" charset="0"/>
              </a:rPr>
              <a:t>pay.i</a:t>
            </a:r>
            <a:r>
              <a:rPr kumimoji="1" lang="zh-CN" altLang="en-US" b="1" baseline="-25000" dirty="0">
                <a:solidFill>
                  <a:srgbClr val="122E66"/>
                </a:solidFill>
                <a:latin typeface="+mn-ea"/>
                <a:cs typeface="Times New Roman" panose="02020603050405020304" pitchFamily="18" charset="0"/>
              </a:rPr>
              <a:t> </a:t>
            </a:r>
            <a:r>
              <a:rPr kumimoji="1" lang="en-US" altLang="zh-CN" b="1" dirty="0">
                <a:solidFill>
                  <a:srgbClr val="122E66"/>
                </a:solidFill>
                <a:latin typeface="+mn-ea"/>
                <a:cs typeface="Times New Roman" panose="02020603050405020304" pitchFamily="18" charset="0"/>
              </a:rPr>
              <a:t>:</a:t>
            </a:r>
            <a:r>
              <a:rPr kumimoji="1" lang="zh-CN" altLang="en-US" b="1" dirty="0">
                <a:solidFill>
                  <a:srgbClr val="122E66"/>
                </a:solidFill>
                <a:latin typeface="+mn-ea"/>
                <a:cs typeface="Times New Roman" panose="02020603050405020304" pitchFamily="18" charset="0"/>
              </a:rPr>
              <a:t> 从</a:t>
            </a:r>
            <a:r>
              <a:rPr kumimoji="1" lang="en-US" altLang="zh-CN" b="1" i="1" dirty="0">
                <a:solidFill>
                  <a:srgbClr val="122E66"/>
                </a:solidFill>
                <a:latin typeface="+mn-ea"/>
                <a:cs typeface="Times New Roman" panose="02020603050405020304" pitchFamily="18" charset="0"/>
              </a:rPr>
              <a:t>CH</a:t>
            </a:r>
            <a:r>
              <a:rPr kumimoji="1" lang="en-US" altLang="zh-CN" b="1" i="1" baseline="-25000" dirty="0">
                <a:solidFill>
                  <a:srgbClr val="122E66"/>
                </a:solidFill>
                <a:latin typeface="+mn-ea"/>
                <a:cs typeface="Times New Roman" panose="02020603050405020304" pitchFamily="18" charset="0"/>
              </a:rPr>
              <a:t>AB</a:t>
            </a:r>
            <a:r>
              <a:rPr kumimoji="1" lang="zh-CN" altLang="en-US" b="1" dirty="0">
                <a:solidFill>
                  <a:srgbClr val="122E66"/>
                </a:solidFill>
                <a:latin typeface="+mn-ea"/>
                <a:cs typeface="Times New Roman" panose="02020603050405020304" pitchFamily="18" charset="0"/>
              </a:rPr>
              <a:t>到</a:t>
            </a:r>
            <a:r>
              <a:rPr kumimoji="1" lang="en-US" altLang="zh-CN" b="1" dirty="0">
                <a:solidFill>
                  <a:srgbClr val="122E66"/>
                </a:solidFill>
                <a:latin typeface="+mn-ea"/>
                <a:cs typeface="Times New Roman" panose="02020603050405020304" pitchFamily="18" charset="0"/>
              </a:rPr>
              <a:t>Bob</a:t>
            </a:r>
            <a:r>
              <a:rPr kumimoji="1" lang="zh-CN" altLang="en-US" b="1" dirty="0">
                <a:solidFill>
                  <a:srgbClr val="122E66"/>
                </a:solidFill>
                <a:latin typeface="+mn-ea"/>
                <a:cs typeface="Times New Roman" panose="02020603050405020304" pitchFamily="18" charset="0"/>
              </a:rPr>
              <a:t>支付 </a:t>
            </a:r>
            <a:r>
              <a:rPr kumimoji="1" lang="en-US" altLang="zh-CN" b="1" dirty="0">
                <a:solidFill>
                  <a:srgbClr val="122E66"/>
                </a:solidFill>
                <a:latin typeface="+mn-ea"/>
                <a:cs typeface="Times New Roman" panose="02020603050405020304" pitchFamily="18" charset="0"/>
              </a:rPr>
              <a:t>i</a:t>
            </a:r>
            <a:r>
              <a:rPr kumimoji="1" lang="zh-CN" altLang="en-US" b="1" dirty="0">
                <a:solidFill>
                  <a:srgbClr val="122E66"/>
                </a:solidFill>
                <a:latin typeface="+mn-ea"/>
                <a:cs typeface="Times New Roman" panose="02020603050405020304" pitchFamily="18" charset="0"/>
              </a:rPr>
              <a:t> </a:t>
            </a:r>
            <a:r>
              <a:rPr kumimoji="1" lang="en-US" altLang="zh-CN" b="1" dirty="0">
                <a:solidFill>
                  <a:srgbClr val="122E66"/>
                </a:solidFill>
                <a:latin typeface="+mn-ea"/>
                <a:cs typeface="Times New Roman" panose="02020603050405020304" pitchFamily="18" charset="0"/>
              </a:rPr>
              <a:t>BTC</a:t>
            </a:r>
            <a:endParaRPr kumimoji="1" lang="zh-CN" altLang="en-US" b="1" dirty="0">
              <a:solidFill>
                <a:srgbClr val="122E66"/>
              </a:solidFill>
              <a:latin typeface="+mn-ea"/>
              <a:cs typeface="Times New Roman" panose="02020603050405020304" pitchFamily="18" charset="0"/>
            </a:endParaRPr>
          </a:p>
          <a:p>
            <a:endParaRPr kumimoji="1" lang="zh-CN" altLang="en-US" b="1" dirty="0">
              <a:solidFill>
                <a:srgbClr val="122E66"/>
              </a:solidFill>
              <a:latin typeface="+mn-ea"/>
              <a:cs typeface="Times New Roman" panose="02020603050405020304" pitchFamily="18" charset="0"/>
            </a:endParaRPr>
          </a:p>
        </p:txBody>
      </p:sp>
      <p:sp>
        <p:nvSpPr>
          <p:cNvPr id="22" name="文本框 21">
            <a:extLst>
              <a:ext uri="{FF2B5EF4-FFF2-40B4-BE49-F238E27FC236}">
                <a16:creationId xmlns:a16="http://schemas.microsoft.com/office/drawing/2014/main" id="{0003C107-9E5F-05FE-91B5-49A69E98EA89}"/>
              </a:ext>
            </a:extLst>
          </p:cNvPr>
          <p:cNvSpPr txBox="1"/>
          <p:nvPr/>
        </p:nvSpPr>
        <p:spPr>
          <a:xfrm rot="5400000">
            <a:off x="6748285" y="4245168"/>
            <a:ext cx="415075" cy="584775"/>
          </a:xfrm>
          <a:prstGeom prst="rect">
            <a:avLst/>
          </a:prstGeom>
          <a:noFill/>
        </p:spPr>
        <p:txBody>
          <a:bodyPr wrap="square" rtlCol="0">
            <a:spAutoFit/>
          </a:bodyPr>
          <a:lstStyle/>
          <a:p>
            <a:pPr algn="l"/>
            <a:r>
              <a:rPr kumimoji="1" lang="en-US" altLang="zh-CN" sz="3200" b="1" dirty="0">
                <a:solidFill>
                  <a:srgbClr val="122E66"/>
                </a:solidFill>
                <a:latin typeface="+mj-ea"/>
                <a:ea typeface="+mj-ea"/>
                <a:cs typeface="OPPOSans R" panose="00020600040101010101" pitchFamily="18" charset="-122"/>
              </a:rPr>
              <a:t>…</a:t>
            </a:r>
            <a:endParaRPr kumimoji="1" lang="zh-CN" altLang="en-US" sz="3200" b="1" dirty="0">
              <a:solidFill>
                <a:srgbClr val="122E66"/>
              </a:solidFill>
              <a:latin typeface="+mj-ea"/>
              <a:ea typeface="+mj-ea"/>
              <a:cs typeface="OPPOSans R" panose="00020600040101010101" pitchFamily="18" charset="-122"/>
            </a:endParaRPr>
          </a:p>
        </p:txBody>
      </p:sp>
      <p:sp>
        <p:nvSpPr>
          <p:cNvPr id="25" name="椭圆形标注 24">
            <a:extLst>
              <a:ext uri="{FF2B5EF4-FFF2-40B4-BE49-F238E27FC236}">
                <a16:creationId xmlns:a16="http://schemas.microsoft.com/office/drawing/2014/main" id="{C4C6493B-9B65-CBDF-BD9F-A78B3B27957B}"/>
              </a:ext>
            </a:extLst>
          </p:cNvPr>
          <p:cNvSpPr/>
          <p:nvPr/>
        </p:nvSpPr>
        <p:spPr>
          <a:xfrm>
            <a:off x="3026590" y="3898167"/>
            <a:ext cx="1520078" cy="617436"/>
          </a:xfrm>
          <a:prstGeom prst="wedgeEllipseCallout">
            <a:avLst>
              <a:gd name="adj1" fmla="val 56158"/>
              <a:gd name="adj2" fmla="val 66503"/>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600" dirty="0">
                <a:latin typeface="+mj-ea"/>
                <a:ea typeface="+mj-ea"/>
              </a:rPr>
              <a:t>最多</a:t>
            </a:r>
            <a:r>
              <a:rPr kumimoji="1" lang="en-US" altLang="zh-CN" sz="1600" dirty="0">
                <a:latin typeface="+mj-ea"/>
                <a:ea typeface="+mj-ea"/>
              </a:rPr>
              <a:t>30</a:t>
            </a:r>
            <a:r>
              <a:rPr kumimoji="1" lang="zh-CN" altLang="en-US" sz="1600" dirty="0">
                <a:latin typeface="+mj-ea"/>
                <a:ea typeface="+mj-ea"/>
              </a:rPr>
              <a:t>次支付</a:t>
            </a:r>
          </a:p>
        </p:txBody>
      </p:sp>
      <p:sp>
        <p:nvSpPr>
          <p:cNvPr id="29" name="椭圆形标注 28">
            <a:extLst>
              <a:ext uri="{FF2B5EF4-FFF2-40B4-BE49-F238E27FC236}">
                <a16:creationId xmlns:a16="http://schemas.microsoft.com/office/drawing/2014/main" id="{F85F2B3F-86F0-0E99-CC26-DC3B3AFC8BE6}"/>
              </a:ext>
            </a:extLst>
          </p:cNvPr>
          <p:cNvSpPr/>
          <p:nvPr/>
        </p:nvSpPr>
        <p:spPr>
          <a:xfrm>
            <a:off x="8960045" y="3874442"/>
            <a:ext cx="2608685" cy="1017545"/>
          </a:xfrm>
          <a:prstGeom prst="wedgeEllipseCallout">
            <a:avLst>
              <a:gd name="adj1" fmla="val -45209"/>
              <a:gd name="adj2" fmla="val 54359"/>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600" dirty="0">
                <a:latin typeface="+mj-ea"/>
                <a:ea typeface="+mj-ea"/>
              </a:rPr>
              <a:t>关闭通道：在时间 </a:t>
            </a:r>
            <a:r>
              <a:rPr kumimoji="1" lang="en-US" altLang="zh-CN" sz="1600" dirty="0">
                <a:latin typeface="+mj-ea"/>
                <a:ea typeface="+mj-ea"/>
              </a:rPr>
              <a:t>T </a:t>
            </a:r>
            <a:r>
              <a:rPr kumimoji="1" lang="zh-CN" altLang="en-US" sz="1600" dirty="0">
                <a:latin typeface="+mj-ea"/>
                <a:ea typeface="+mj-ea"/>
              </a:rPr>
              <a:t>之前在链上发布其中任何一个交易</a:t>
            </a:r>
          </a:p>
        </p:txBody>
      </p:sp>
      <p:sp>
        <p:nvSpPr>
          <p:cNvPr id="30" name="右大括号 29">
            <a:extLst>
              <a:ext uri="{FF2B5EF4-FFF2-40B4-BE49-F238E27FC236}">
                <a16:creationId xmlns:a16="http://schemas.microsoft.com/office/drawing/2014/main" id="{C9673D28-09F7-03A9-6F93-EBFE459694B5}"/>
              </a:ext>
            </a:extLst>
          </p:cNvPr>
          <p:cNvSpPr/>
          <p:nvPr/>
        </p:nvSpPr>
        <p:spPr>
          <a:xfrm>
            <a:off x="8538519" y="3898167"/>
            <a:ext cx="333632" cy="1254601"/>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432195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文本框 271">
            <a:extLst>
              <a:ext uri="{FF2B5EF4-FFF2-40B4-BE49-F238E27FC236}">
                <a16:creationId xmlns:a16="http://schemas.microsoft.com/office/drawing/2014/main" id="{F2E03AAF-4D5F-48C2-BFEE-FB43D7C14287}"/>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加密货币跨链支付</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2737870" y="1985168"/>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9501595" y="2005522"/>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16" name="椭圆形标注 15">
            <a:extLst>
              <a:ext uri="{FF2B5EF4-FFF2-40B4-BE49-F238E27FC236}">
                <a16:creationId xmlns:a16="http://schemas.microsoft.com/office/drawing/2014/main" id="{E5FE42E8-CD33-43DC-68A9-12E0E07D713B}"/>
              </a:ext>
            </a:extLst>
          </p:cNvPr>
          <p:cNvSpPr/>
          <p:nvPr/>
        </p:nvSpPr>
        <p:spPr>
          <a:xfrm>
            <a:off x="3261648" y="760360"/>
            <a:ext cx="2876214" cy="1013202"/>
          </a:xfrm>
          <a:prstGeom prst="wedgeEllipseCallout">
            <a:avLst>
              <a:gd name="adj1" fmla="val -39057"/>
              <a:gd name="adj2" fmla="val 1008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zh-CN" altLang="en-US" dirty="0"/>
              <a:t>我想要买电脑，需要多少钱？</a:t>
            </a:r>
          </a:p>
        </p:txBody>
      </p:sp>
      <p:sp>
        <p:nvSpPr>
          <p:cNvPr id="18" name="椭圆形标注 17">
            <a:extLst>
              <a:ext uri="{FF2B5EF4-FFF2-40B4-BE49-F238E27FC236}">
                <a16:creationId xmlns:a16="http://schemas.microsoft.com/office/drawing/2014/main" id="{0B6D6442-7753-D567-7601-849CB0E0B4BE}"/>
              </a:ext>
            </a:extLst>
          </p:cNvPr>
          <p:cNvSpPr/>
          <p:nvPr/>
        </p:nvSpPr>
        <p:spPr>
          <a:xfrm>
            <a:off x="7624119" y="1438950"/>
            <a:ext cx="1795946" cy="1037719"/>
          </a:xfrm>
          <a:prstGeom prst="wedgeEllipseCallout">
            <a:avLst>
              <a:gd name="adj1" fmla="val 50463"/>
              <a:gd name="adj2" fmla="val 4965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dirty="0"/>
              <a:t>1ETH</a:t>
            </a:r>
            <a:r>
              <a:rPr kumimoji="1" lang="zh-CN" altLang="en-US" dirty="0"/>
              <a:t>。</a:t>
            </a:r>
          </a:p>
        </p:txBody>
      </p:sp>
      <p:sp>
        <p:nvSpPr>
          <p:cNvPr id="2" name="椭圆形标注 1">
            <a:extLst>
              <a:ext uri="{FF2B5EF4-FFF2-40B4-BE49-F238E27FC236}">
                <a16:creationId xmlns:a16="http://schemas.microsoft.com/office/drawing/2014/main" id="{DF94BB77-3EC9-CAD4-27A0-FB8873A08CA6}"/>
              </a:ext>
            </a:extLst>
          </p:cNvPr>
          <p:cNvSpPr/>
          <p:nvPr/>
        </p:nvSpPr>
        <p:spPr>
          <a:xfrm>
            <a:off x="3578957" y="2101313"/>
            <a:ext cx="2240999" cy="1013202"/>
          </a:xfrm>
          <a:prstGeom prst="wedgeEllipseCallout">
            <a:avLst>
              <a:gd name="adj1" fmla="val -46975"/>
              <a:gd name="adj2" fmla="val 4356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zh-CN" altLang="en-US" dirty="0"/>
              <a:t>可我只有</a:t>
            </a:r>
            <a:r>
              <a:rPr kumimoji="1" lang="en-US" altLang="zh-CN" dirty="0"/>
              <a:t>1BTC</a:t>
            </a:r>
            <a:endParaRPr kumimoji="1" lang="zh-CN" altLang="en-US" dirty="0"/>
          </a:p>
        </p:txBody>
      </p:sp>
    </p:spTree>
    <p:extLst>
      <p:ext uri="{BB962C8B-B14F-4D97-AF65-F5344CB8AC3E}">
        <p14:creationId xmlns:p14="http://schemas.microsoft.com/office/powerpoint/2010/main" val="1512076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F2C999D2-1C01-D55F-A6D7-4D0779784FD3}"/>
              </a:ext>
            </a:extLst>
          </p:cNvPr>
          <p:cNvGrpSpPr/>
          <p:nvPr/>
        </p:nvGrpSpPr>
        <p:grpSpPr>
          <a:xfrm>
            <a:off x="1754701" y="1409796"/>
            <a:ext cx="1114985" cy="1727852"/>
            <a:chOff x="1754701" y="1471351"/>
            <a:chExt cx="1114985" cy="1727852"/>
          </a:xfrm>
        </p:grpSpPr>
        <p:grpSp>
          <p:nvGrpSpPr>
            <p:cNvPr id="13" name="组合 12">
              <a:extLst>
                <a:ext uri="{FF2B5EF4-FFF2-40B4-BE49-F238E27FC236}">
                  <a16:creationId xmlns:a16="http://schemas.microsoft.com/office/drawing/2014/main" id="{5C4C0C16-3F93-B1C4-C34A-CC12FE4044BD}"/>
                </a:ext>
              </a:extLst>
            </p:cNvPr>
            <p:cNvGrpSpPr/>
            <p:nvPr/>
          </p:nvGrpSpPr>
          <p:grpSpPr>
            <a:xfrm>
              <a:off x="1854993" y="1855769"/>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20" name="文本框 19">
              <a:extLst>
                <a:ext uri="{FF2B5EF4-FFF2-40B4-BE49-F238E27FC236}">
                  <a16:creationId xmlns:a16="http://schemas.microsoft.com/office/drawing/2014/main" id="{DDACE580-EA35-13B2-1CCD-C1EF611691E5}"/>
                </a:ext>
              </a:extLst>
            </p:cNvPr>
            <p:cNvSpPr txBox="1"/>
            <p:nvPr/>
          </p:nvSpPr>
          <p:spPr>
            <a:xfrm>
              <a:off x="1754701" y="1471351"/>
              <a:ext cx="1114985" cy="338554"/>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我有</a:t>
              </a:r>
              <a:r>
                <a:rPr kumimoji="1" lang="en-US" altLang="zh-CN" sz="1600" b="1" dirty="0">
                  <a:solidFill>
                    <a:srgbClr val="92D050"/>
                  </a:solidFill>
                  <a:latin typeface="+mn-ea"/>
                  <a:cs typeface="OPPOSans R" panose="00020600040101010101" pitchFamily="18" charset="-122"/>
                </a:rPr>
                <a:t>1BTC</a:t>
              </a:r>
              <a:endParaRPr kumimoji="1" lang="zh-CN" altLang="en-US" sz="1600" b="1" dirty="0">
                <a:solidFill>
                  <a:srgbClr val="92D050"/>
                </a:solidFill>
                <a:latin typeface="+mn-ea"/>
                <a:cs typeface="OPPOSans R" panose="00020600040101010101" pitchFamily="18" charset="-122"/>
              </a:endParaRPr>
            </a:p>
          </p:txBody>
        </p:sp>
      </p:grpSp>
      <p:grpSp>
        <p:nvGrpSpPr>
          <p:cNvPr id="28" name="组合 27">
            <a:extLst>
              <a:ext uri="{FF2B5EF4-FFF2-40B4-BE49-F238E27FC236}">
                <a16:creationId xmlns:a16="http://schemas.microsoft.com/office/drawing/2014/main" id="{440C0A51-7349-052A-400D-E0695ED8CB90}"/>
              </a:ext>
            </a:extLst>
          </p:cNvPr>
          <p:cNvGrpSpPr/>
          <p:nvPr/>
        </p:nvGrpSpPr>
        <p:grpSpPr>
          <a:xfrm>
            <a:off x="4696559" y="1348241"/>
            <a:ext cx="1114985" cy="1850962"/>
            <a:chOff x="4823594" y="1348241"/>
            <a:chExt cx="1114985" cy="1850962"/>
          </a:xfrm>
        </p:grpSpPr>
        <p:grpSp>
          <p:nvGrpSpPr>
            <p:cNvPr id="3" name="组合 2">
              <a:extLst>
                <a:ext uri="{FF2B5EF4-FFF2-40B4-BE49-F238E27FC236}">
                  <a16:creationId xmlns:a16="http://schemas.microsoft.com/office/drawing/2014/main" id="{5F5BBF24-A323-B2F3-A999-DB4A4CC2EE7D}"/>
                </a:ext>
              </a:extLst>
            </p:cNvPr>
            <p:cNvGrpSpPr/>
            <p:nvPr/>
          </p:nvGrpSpPr>
          <p:grpSpPr>
            <a:xfrm>
              <a:off x="4923886" y="1855769"/>
              <a:ext cx="914400" cy="1343434"/>
              <a:chOff x="2590534" y="2001681"/>
              <a:chExt cx="914400" cy="1343434"/>
            </a:xfrm>
          </p:grpSpPr>
          <p:pic>
            <p:nvPicPr>
              <p:cNvPr id="6" name="图形 5" descr="用户 纯色填充">
                <a:extLst>
                  <a:ext uri="{FF2B5EF4-FFF2-40B4-BE49-F238E27FC236}">
                    <a16:creationId xmlns:a16="http://schemas.microsoft.com/office/drawing/2014/main" id="{BD21D7AA-8450-D095-E9AF-D6F2C1AA8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0" name="文本框 9">
                <a:extLst>
                  <a:ext uri="{FF2B5EF4-FFF2-40B4-BE49-F238E27FC236}">
                    <a16:creationId xmlns:a16="http://schemas.microsoft.com/office/drawing/2014/main" id="{096854A2-487C-89C6-C6E7-D7F07B2F9664}"/>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21" name="文本框 20">
              <a:extLst>
                <a:ext uri="{FF2B5EF4-FFF2-40B4-BE49-F238E27FC236}">
                  <a16:creationId xmlns:a16="http://schemas.microsoft.com/office/drawing/2014/main" id="{EF6B45F8-BAA7-FAAA-9FB1-324D4515F185}"/>
                </a:ext>
              </a:extLst>
            </p:cNvPr>
            <p:cNvSpPr txBox="1"/>
            <p:nvPr/>
          </p:nvSpPr>
          <p:spPr>
            <a:xfrm>
              <a:off x="4823594" y="1348241"/>
              <a:ext cx="1114985" cy="584775"/>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92D050"/>
                  </a:solidFill>
                  <a:latin typeface="+mn-ea"/>
                  <a:cs typeface="OPPOSans R" panose="00020600040101010101" pitchFamily="18" charset="-122"/>
                </a:rPr>
                <a:t>1BTC</a:t>
              </a:r>
            </a:p>
            <a:p>
              <a:pPr algn="l"/>
              <a:r>
                <a:rPr kumimoji="1" lang="zh-CN" altLang="en-US" sz="1600" b="1" dirty="0">
                  <a:latin typeface="+mn-ea"/>
                  <a:cs typeface="OPPOSans R" panose="00020600040101010101" pitchFamily="18" charset="-122"/>
                </a:rPr>
                <a:t>我有</a:t>
              </a:r>
              <a:r>
                <a:rPr kumimoji="1" lang="en-US" altLang="zh-CN" sz="1600" b="1" dirty="0">
                  <a:solidFill>
                    <a:srgbClr val="FFC000"/>
                  </a:solidFill>
                  <a:latin typeface="+mn-ea"/>
                  <a:cs typeface="OPPOSans R" panose="00020600040101010101" pitchFamily="18" charset="-122"/>
                </a:rPr>
                <a:t>1LTC</a:t>
              </a:r>
              <a:endParaRPr kumimoji="1" lang="zh-CN" altLang="en-US" sz="1600" b="1" dirty="0">
                <a:solidFill>
                  <a:srgbClr val="FFC000"/>
                </a:solidFill>
                <a:latin typeface="+mn-ea"/>
                <a:cs typeface="OPPOSans R" panose="00020600040101010101" pitchFamily="18" charset="-122"/>
              </a:endParaRPr>
            </a:p>
          </p:txBody>
        </p:sp>
      </p:grpSp>
      <p:grpSp>
        <p:nvGrpSpPr>
          <p:cNvPr id="29" name="组合 28">
            <a:extLst>
              <a:ext uri="{FF2B5EF4-FFF2-40B4-BE49-F238E27FC236}">
                <a16:creationId xmlns:a16="http://schemas.microsoft.com/office/drawing/2014/main" id="{8B41CC61-F03D-3D08-AC88-BBC1C390570B}"/>
              </a:ext>
            </a:extLst>
          </p:cNvPr>
          <p:cNvGrpSpPr/>
          <p:nvPr/>
        </p:nvGrpSpPr>
        <p:grpSpPr>
          <a:xfrm>
            <a:off x="7638417" y="1348241"/>
            <a:ext cx="1136850" cy="1850962"/>
            <a:chOff x="7851682" y="1348241"/>
            <a:chExt cx="1136850" cy="1850962"/>
          </a:xfrm>
        </p:grpSpPr>
        <p:grpSp>
          <p:nvGrpSpPr>
            <p:cNvPr id="11" name="组合 10">
              <a:extLst>
                <a:ext uri="{FF2B5EF4-FFF2-40B4-BE49-F238E27FC236}">
                  <a16:creationId xmlns:a16="http://schemas.microsoft.com/office/drawing/2014/main" id="{CE1D9BA5-DE33-37D1-6443-06BBF7647B22}"/>
                </a:ext>
              </a:extLst>
            </p:cNvPr>
            <p:cNvGrpSpPr/>
            <p:nvPr/>
          </p:nvGrpSpPr>
          <p:grpSpPr>
            <a:xfrm>
              <a:off x="7962907" y="1855769"/>
              <a:ext cx="914400" cy="1343434"/>
              <a:chOff x="2590534" y="2001681"/>
              <a:chExt cx="914400" cy="1343434"/>
            </a:xfrm>
          </p:grpSpPr>
          <p:pic>
            <p:nvPicPr>
              <p:cNvPr id="12" name="图形 11" descr="用户 纯色填充">
                <a:extLst>
                  <a:ext uri="{FF2B5EF4-FFF2-40B4-BE49-F238E27FC236}">
                    <a16:creationId xmlns:a16="http://schemas.microsoft.com/office/drawing/2014/main" id="{19817631-026F-7E9E-1553-83CFDC2F1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9" name="文本框 18">
                <a:extLst>
                  <a:ext uri="{FF2B5EF4-FFF2-40B4-BE49-F238E27FC236}">
                    <a16:creationId xmlns:a16="http://schemas.microsoft.com/office/drawing/2014/main" id="{A4B42EBB-1BA2-38C4-83F6-EF9DFB3A6087}"/>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22" name="文本框 21">
              <a:extLst>
                <a:ext uri="{FF2B5EF4-FFF2-40B4-BE49-F238E27FC236}">
                  <a16:creationId xmlns:a16="http://schemas.microsoft.com/office/drawing/2014/main" id="{3D04C55A-7A92-6152-52BD-BCEC630B11CF}"/>
                </a:ext>
              </a:extLst>
            </p:cNvPr>
            <p:cNvSpPr txBox="1"/>
            <p:nvPr/>
          </p:nvSpPr>
          <p:spPr>
            <a:xfrm>
              <a:off x="7851682" y="1348241"/>
              <a:ext cx="1136850" cy="584775"/>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FFC000"/>
                  </a:solidFill>
                  <a:latin typeface="+mn-ea"/>
                  <a:cs typeface="OPPOSans R" panose="00020600040101010101" pitchFamily="18" charset="-122"/>
                </a:rPr>
                <a:t>1LTC</a:t>
              </a:r>
            </a:p>
            <a:p>
              <a:pPr algn="l"/>
              <a:r>
                <a:rPr kumimoji="1" lang="zh-CN" altLang="en-US" sz="1600" b="1" dirty="0">
                  <a:latin typeface="+mn-ea"/>
                  <a:cs typeface="OPPOSans R" panose="00020600040101010101" pitchFamily="18" charset="-122"/>
                </a:rPr>
                <a:t>我有</a:t>
              </a:r>
              <a:r>
                <a:rPr kumimoji="1" lang="en-US" altLang="zh-CN" sz="1600" b="1" dirty="0">
                  <a:solidFill>
                    <a:srgbClr val="C00000"/>
                  </a:solidFill>
                  <a:latin typeface="+mn-ea"/>
                  <a:cs typeface="OPPOSans R" panose="00020600040101010101" pitchFamily="18" charset="-122"/>
                </a:rPr>
                <a:t>1ETH</a:t>
              </a:r>
              <a:endParaRPr kumimoji="1" lang="zh-CN" altLang="en-US" sz="1600" b="1" dirty="0">
                <a:solidFill>
                  <a:srgbClr val="C00000"/>
                </a:solidFill>
                <a:latin typeface="+mn-ea"/>
                <a:cs typeface="OPPOSans R" panose="00020600040101010101" pitchFamily="18" charset="-122"/>
              </a:endParaRPr>
            </a:p>
          </p:txBody>
        </p:sp>
      </p:grpSp>
      <p:grpSp>
        <p:nvGrpSpPr>
          <p:cNvPr id="30" name="组合 29">
            <a:extLst>
              <a:ext uri="{FF2B5EF4-FFF2-40B4-BE49-F238E27FC236}">
                <a16:creationId xmlns:a16="http://schemas.microsoft.com/office/drawing/2014/main" id="{A3096763-A619-B66F-C769-590000BC02AE}"/>
              </a:ext>
            </a:extLst>
          </p:cNvPr>
          <p:cNvGrpSpPr/>
          <p:nvPr/>
        </p:nvGrpSpPr>
        <p:grpSpPr>
          <a:xfrm>
            <a:off x="10602139" y="1409796"/>
            <a:ext cx="1136850" cy="1727852"/>
            <a:chOff x="10602139" y="1471351"/>
            <a:chExt cx="1136850" cy="1727852"/>
          </a:xfrm>
        </p:grpSpPr>
        <p:grpSp>
          <p:nvGrpSpPr>
            <p:cNvPr id="15" name="组合 14">
              <a:extLst>
                <a:ext uri="{FF2B5EF4-FFF2-40B4-BE49-F238E27FC236}">
                  <a16:creationId xmlns:a16="http://schemas.microsoft.com/office/drawing/2014/main" id="{59956CEB-A7ED-3C81-655C-D0E829010CD0}"/>
                </a:ext>
              </a:extLst>
            </p:cNvPr>
            <p:cNvGrpSpPr/>
            <p:nvPr/>
          </p:nvGrpSpPr>
          <p:grpSpPr>
            <a:xfrm>
              <a:off x="10713364" y="1855769"/>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sp>
          <p:nvSpPr>
            <p:cNvPr id="25" name="文本框 24">
              <a:extLst>
                <a:ext uri="{FF2B5EF4-FFF2-40B4-BE49-F238E27FC236}">
                  <a16:creationId xmlns:a16="http://schemas.microsoft.com/office/drawing/2014/main" id="{1441A3CA-3898-E33F-6928-5E57A13FCBC5}"/>
                </a:ext>
              </a:extLst>
            </p:cNvPr>
            <p:cNvSpPr txBox="1"/>
            <p:nvPr/>
          </p:nvSpPr>
          <p:spPr>
            <a:xfrm>
              <a:off x="10602139" y="1471351"/>
              <a:ext cx="1136850" cy="338554"/>
            </a:xfrm>
            <a:prstGeom prst="rect">
              <a:avLst/>
            </a:prstGeom>
            <a:noFill/>
          </p:spPr>
          <p:txBody>
            <a:bodyPr wrap="none" rtlCol="0">
              <a:spAutoFit/>
            </a:bodyPr>
            <a:lstStyle/>
            <a:p>
              <a:pPr algn="l"/>
              <a:r>
                <a:rPr kumimoji="1" lang="zh-CN" altLang="en-US" sz="1600" b="1" dirty="0">
                  <a:latin typeface="+mn-ea"/>
                  <a:cs typeface="OPPOSans R" panose="00020600040101010101" pitchFamily="18" charset="-122"/>
                </a:rPr>
                <a:t>我要</a:t>
              </a:r>
              <a:r>
                <a:rPr kumimoji="1" lang="en-US" altLang="zh-CN" sz="1600" b="1" dirty="0">
                  <a:solidFill>
                    <a:srgbClr val="C00000"/>
                  </a:solidFill>
                  <a:latin typeface="+mn-ea"/>
                  <a:cs typeface="OPPOSans R" panose="00020600040101010101" pitchFamily="18" charset="-122"/>
                </a:rPr>
                <a:t>1ETH</a:t>
              </a:r>
              <a:endParaRPr kumimoji="1" lang="zh-CN" altLang="en-US" sz="1600" b="1" dirty="0">
                <a:solidFill>
                  <a:srgbClr val="C00000"/>
                </a:solidFill>
                <a:latin typeface="+mn-ea"/>
                <a:cs typeface="OPPOSans R" panose="00020600040101010101" pitchFamily="18" charset="-122"/>
              </a:endParaRPr>
            </a:p>
          </p:txBody>
        </p:sp>
      </p:grpSp>
      <p:sp>
        <p:nvSpPr>
          <p:cNvPr id="2" name="文本框 1">
            <a:extLst>
              <a:ext uri="{FF2B5EF4-FFF2-40B4-BE49-F238E27FC236}">
                <a16:creationId xmlns:a16="http://schemas.microsoft.com/office/drawing/2014/main" id="{B8D14999-7908-923B-E735-4DCE4F807BB7}"/>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加密货币跨链支付</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cxnSp>
        <p:nvCxnSpPr>
          <p:cNvPr id="18" name="直线箭头连接符 17">
            <a:extLst>
              <a:ext uri="{FF2B5EF4-FFF2-40B4-BE49-F238E27FC236}">
                <a16:creationId xmlns:a16="http://schemas.microsoft.com/office/drawing/2014/main" id="{2428C611-0B19-2926-D9B8-77C3C476CA01}"/>
              </a:ext>
            </a:extLst>
          </p:cNvPr>
          <p:cNvCxnSpPr/>
          <p:nvPr/>
        </p:nvCxnSpPr>
        <p:spPr>
          <a:xfrm>
            <a:off x="3126259" y="2504569"/>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38CFDF19-E701-DA5B-BA13-7966F59165A0}"/>
              </a:ext>
            </a:extLst>
          </p:cNvPr>
          <p:cNvCxnSpPr/>
          <p:nvPr/>
        </p:nvCxnSpPr>
        <p:spPr>
          <a:xfrm>
            <a:off x="6182497" y="2504569"/>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7A6057EE-6494-83FB-150B-351639C24FCF}"/>
              </a:ext>
            </a:extLst>
          </p:cNvPr>
          <p:cNvCxnSpPr/>
          <p:nvPr/>
        </p:nvCxnSpPr>
        <p:spPr>
          <a:xfrm>
            <a:off x="9127524" y="2504569"/>
            <a:ext cx="13098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D38AC14E-A628-E00C-2FA0-5C8AA2449814}"/>
              </a:ext>
            </a:extLst>
          </p:cNvPr>
          <p:cNvSpPr txBox="1"/>
          <p:nvPr/>
        </p:nvSpPr>
        <p:spPr>
          <a:xfrm>
            <a:off x="3378402" y="2149391"/>
            <a:ext cx="768608" cy="369332"/>
          </a:xfrm>
          <a:prstGeom prst="rect">
            <a:avLst/>
          </a:prstGeom>
          <a:noFill/>
        </p:spPr>
        <p:txBody>
          <a:bodyPr wrap="none" rtlCol="0">
            <a:spAutoFit/>
          </a:bodyPr>
          <a:lstStyle/>
          <a:p>
            <a:pPr algn="l"/>
            <a:r>
              <a:rPr kumimoji="1" lang="en-US" altLang="zh-CN" b="1" dirty="0">
                <a:solidFill>
                  <a:srgbClr val="92D050"/>
                </a:solidFill>
                <a:latin typeface="+mn-ea"/>
                <a:cs typeface="OPPOSans R" panose="00020600040101010101" pitchFamily="18" charset="-122"/>
              </a:rPr>
              <a:t>1BTC</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5" name="文本框 34">
            <a:extLst>
              <a:ext uri="{FF2B5EF4-FFF2-40B4-BE49-F238E27FC236}">
                <a16:creationId xmlns:a16="http://schemas.microsoft.com/office/drawing/2014/main" id="{103A7C51-EE38-1676-106D-E50A6D13A558}"/>
              </a:ext>
            </a:extLst>
          </p:cNvPr>
          <p:cNvSpPr txBox="1"/>
          <p:nvPr/>
        </p:nvSpPr>
        <p:spPr>
          <a:xfrm>
            <a:off x="6414519" y="2149391"/>
            <a:ext cx="728597" cy="369332"/>
          </a:xfrm>
          <a:prstGeom prst="rect">
            <a:avLst/>
          </a:prstGeom>
          <a:noFill/>
        </p:spPr>
        <p:txBody>
          <a:bodyPr wrap="none" rtlCol="0">
            <a:spAutoFit/>
          </a:bodyPr>
          <a:lstStyle/>
          <a:p>
            <a:pPr algn="l"/>
            <a:r>
              <a:rPr kumimoji="1" lang="en-US" altLang="zh-CN" b="1" dirty="0">
                <a:solidFill>
                  <a:srgbClr val="FFC000"/>
                </a:solidFill>
                <a:latin typeface="+mn-ea"/>
                <a:cs typeface="OPPOSans R" panose="00020600040101010101" pitchFamily="18" charset="-122"/>
              </a:rPr>
              <a:t>1LTC</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6" name="文本框 35">
            <a:extLst>
              <a:ext uri="{FF2B5EF4-FFF2-40B4-BE49-F238E27FC236}">
                <a16:creationId xmlns:a16="http://schemas.microsoft.com/office/drawing/2014/main" id="{6C8C0F70-356A-E871-0ACC-B0FD96E6CF33}"/>
              </a:ext>
            </a:extLst>
          </p:cNvPr>
          <p:cNvSpPr txBox="1"/>
          <p:nvPr/>
        </p:nvSpPr>
        <p:spPr>
          <a:xfrm>
            <a:off x="9410625" y="2149391"/>
            <a:ext cx="794000" cy="369332"/>
          </a:xfrm>
          <a:prstGeom prst="rect">
            <a:avLst/>
          </a:prstGeom>
          <a:noFill/>
        </p:spPr>
        <p:txBody>
          <a:bodyPr wrap="none" rtlCol="0">
            <a:spAutoFit/>
          </a:bodyPr>
          <a:lstStyle/>
          <a:p>
            <a:pPr algn="l"/>
            <a:r>
              <a:rPr kumimoji="1" lang="en-US" altLang="zh-CN" b="1" dirty="0">
                <a:solidFill>
                  <a:srgbClr val="C00000"/>
                </a:solidFill>
                <a:latin typeface="+mn-ea"/>
                <a:cs typeface="OPPOSans R" panose="00020600040101010101" pitchFamily="18" charset="-122"/>
              </a:rPr>
              <a:t>1ETH</a:t>
            </a:r>
            <a:endParaRPr kumimoji="1"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37" name="直线箭头连接符 36">
            <a:extLst>
              <a:ext uri="{FF2B5EF4-FFF2-40B4-BE49-F238E27FC236}">
                <a16:creationId xmlns:a16="http://schemas.microsoft.com/office/drawing/2014/main" id="{5B8F1499-EA17-066B-8D49-533A91833ED2}"/>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FBFED062-A8DE-6FA2-F906-DD8BECB42C4C}"/>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94545EA4-7AA9-BFCA-2A85-317882F81DEF}"/>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A208C27-7529-95AB-CAB3-FCB406314B6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43" name="文本框 42">
            <a:extLst>
              <a:ext uri="{FF2B5EF4-FFF2-40B4-BE49-F238E27FC236}">
                <a16:creationId xmlns:a16="http://schemas.microsoft.com/office/drawing/2014/main" id="{DA015D90-E4FD-E034-7393-14BDA0B80D84}"/>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44" name="文本框 43">
            <a:extLst>
              <a:ext uri="{FF2B5EF4-FFF2-40B4-BE49-F238E27FC236}">
                <a16:creationId xmlns:a16="http://schemas.microsoft.com/office/drawing/2014/main" id="{880AA990-F214-6C6A-3532-FA318A155564}"/>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45" name="文本框 44">
            <a:extLst>
              <a:ext uri="{FF2B5EF4-FFF2-40B4-BE49-F238E27FC236}">
                <a16:creationId xmlns:a16="http://schemas.microsoft.com/office/drawing/2014/main" id="{A8CD4B83-3B1B-35AD-DDC7-2B44B2392920}"/>
              </a:ext>
            </a:extLst>
          </p:cNvPr>
          <p:cNvSpPr txBox="1"/>
          <p:nvPr/>
        </p:nvSpPr>
        <p:spPr>
          <a:xfrm>
            <a:off x="3935892" y="4039496"/>
            <a:ext cx="6414448" cy="400110"/>
          </a:xfrm>
          <a:prstGeom prst="rect">
            <a:avLst/>
          </a:prstGeom>
          <a:noFill/>
        </p:spPr>
        <p:txBody>
          <a:bodyPr wrap="none" rtlCol="0">
            <a:spAutoFit/>
          </a:bodyPr>
          <a:lstStyle/>
          <a:p>
            <a:pPr algn="l"/>
            <a:r>
              <a:rPr kumimoji="1" lang="zh-CN" altLang="en-US" sz="2000" b="1" dirty="0">
                <a:solidFill>
                  <a:srgbClr val="122E66"/>
                </a:solidFill>
                <a:latin typeface="+mj-ea"/>
                <a:ea typeface="+mj-ea"/>
                <a:cs typeface="OPPOSans R" panose="00020600040101010101" pitchFamily="18" charset="-122"/>
              </a:rPr>
              <a:t>支付通道网络（</a:t>
            </a:r>
            <a:r>
              <a:rPr kumimoji="1" lang="en-US" altLang="zh-CN" sz="2000" b="1" dirty="0">
                <a:solidFill>
                  <a:srgbClr val="122E66"/>
                </a:solidFill>
                <a:latin typeface="+mj-ea"/>
                <a:ea typeface="+mj-ea"/>
                <a:cs typeface="OPPOSans R" panose="00020600040101010101" pitchFamily="18" charset="-122"/>
              </a:rPr>
              <a:t>payment</a:t>
            </a:r>
            <a:r>
              <a:rPr kumimoji="1" lang="zh-CN" altLang="en-US" sz="2000" b="1" dirty="0">
                <a:solidFill>
                  <a:srgbClr val="122E66"/>
                </a:solidFill>
                <a:latin typeface="+mj-ea"/>
                <a:ea typeface="+mj-ea"/>
                <a:cs typeface="OPPOSans R" panose="00020600040101010101" pitchFamily="18" charset="-122"/>
              </a:rPr>
              <a:t> </a:t>
            </a:r>
            <a:r>
              <a:rPr kumimoji="1" lang="en-US" altLang="zh-CN" sz="2000" b="1" dirty="0">
                <a:solidFill>
                  <a:srgbClr val="122E66"/>
                </a:solidFill>
                <a:latin typeface="+mj-ea"/>
                <a:ea typeface="+mj-ea"/>
                <a:cs typeface="OPPOSans R" panose="00020600040101010101" pitchFamily="18" charset="-122"/>
              </a:rPr>
              <a:t>channel</a:t>
            </a:r>
            <a:r>
              <a:rPr kumimoji="1" lang="zh-CN" altLang="en-US" sz="2000" b="1" dirty="0">
                <a:solidFill>
                  <a:srgbClr val="122E66"/>
                </a:solidFill>
                <a:latin typeface="+mj-ea"/>
                <a:ea typeface="+mj-ea"/>
                <a:cs typeface="OPPOSans R" panose="00020600040101010101" pitchFamily="18" charset="-122"/>
              </a:rPr>
              <a:t> </a:t>
            </a:r>
            <a:r>
              <a:rPr kumimoji="1" lang="en-US" altLang="zh-CN" sz="2000" b="1" dirty="0">
                <a:solidFill>
                  <a:srgbClr val="122E66"/>
                </a:solidFill>
                <a:latin typeface="+mj-ea"/>
                <a:ea typeface="+mj-ea"/>
                <a:cs typeface="OPPOSans R" panose="00020600040101010101" pitchFamily="18" charset="-122"/>
              </a:rPr>
              <a:t>network</a:t>
            </a:r>
            <a:r>
              <a:rPr kumimoji="1" lang="zh-CN" altLang="en-US" sz="2000" b="1" dirty="0">
                <a:solidFill>
                  <a:srgbClr val="122E66"/>
                </a:solidFill>
                <a:latin typeface="+mj-ea"/>
                <a:ea typeface="+mj-ea"/>
                <a:cs typeface="OPPOSans R" panose="00020600040101010101" pitchFamily="18" charset="-122"/>
              </a:rPr>
              <a:t>，</a:t>
            </a:r>
            <a:r>
              <a:rPr kumimoji="1" lang="en-US" altLang="zh-CN" sz="2000" b="1" dirty="0">
                <a:solidFill>
                  <a:srgbClr val="122E66"/>
                </a:solidFill>
                <a:latin typeface="+mj-ea"/>
                <a:ea typeface="+mj-ea"/>
                <a:cs typeface="OPPOSans R" panose="00020600040101010101" pitchFamily="18" charset="-122"/>
              </a:rPr>
              <a:t>PCN</a:t>
            </a:r>
            <a:r>
              <a:rPr kumimoji="1" lang="zh-CN" altLang="en-US" sz="2000" b="1" dirty="0">
                <a:solidFill>
                  <a:srgbClr val="122E66"/>
                </a:solidFill>
                <a:latin typeface="+mj-ea"/>
                <a:ea typeface="+mj-ea"/>
                <a:cs typeface="OPPOSans R" panose="00020600040101010101" pitchFamily="18" charset="-122"/>
              </a:rPr>
              <a:t>）</a:t>
            </a:r>
          </a:p>
        </p:txBody>
      </p:sp>
      <p:sp>
        <p:nvSpPr>
          <p:cNvPr id="46" name="文本框 45">
            <a:extLst>
              <a:ext uri="{FF2B5EF4-FFF2-40B4-BE49-F238E27FC236}">
                <a16:creationId xmlns:a16="http://schemas.microsoft.com/office/drawing/2014/main" id="{5E3723A9-DAF3-E43C-BB10-B34FDB30D667}"/>
              </a:ext>
            </a:extLst>
          </p:cNvPr>
          <p:cNvSpPr txBox="1"/>
          <p:nvPr/>
        </p:nvSpPr>
        <p:spPr>
          <a:xfrm>
            <a:off x="2168252" y="4934184"/>
            <a:ext cx="5470165" cy="400110"/>
          </a:xfrm>
          <a:prstGeom prst="rect">
            <a:avLst/>
          </a:prstGeom>
          <a:noFill/>
        </p:spPr>
        <p:txBody>
          <a:bodyPr wrap="square">
            <a:spAutoFit/>
          </a:bodyPr>
          <a:lstStyle/>
          <a:p>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 Special</a:t>
            </a:r>
            <a:r>
              <a:rPr lang="zh-CN" altLang="en-US" sz="2000" b="1"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scripts</a:t>
            </a:r>
            <a:r>
              <a:rPr lang="zh-CN" altLang="en-US" sz="2000" b="1"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HTLC</a:t>
            </a:r>
            <a:endParaRPr lang="zh-CN" altLang="en-US" sz="2000" b="1"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3AD8A5D4-9EE0-0120-5DC0-FC9F469A182C}"/>
              </a:ext>
            </a:extLst>
          </p:cNvPr>
          <p:cNvSpPr txBox="1"/>
          <p:nvPr/>
        </p:nvSpPr>
        <p:spPr>
          <a:xfrm>
            <a:off x="2168252" y="5481043"/>
            <a:ext cx="5900710" cy="400110"/>
          </a:xfrm>
          <a:prstGeom prst="rect">
            <a:avLst/>
          </a:prstGeom>
          <a:noFill/>
        </p:spPr>
        <p:txBody>
          <a:bodyPr wrap="square">
            <a:spAutoFit/>
          </a:bodyPr>
          <a:lstStyle/>
          <a:p>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sz="2000" b="1"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Without</a:t>
            </a:r>
            <a:r>
              <a:rPr lang="zh-CN" altLang="en-US" sz="2000" b="1"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special</a:t>
            </a:r>
            <a:r>
              <a:rPr lang="zh-CN" altLang="en-US" sz="2000" b="1"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scripts</a:t>
            </a:r>
            <a:r>
              <a:rPr lang="zh-CN" altLang="en-US" sz="2000" b="1"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Scriptless</a:t>
            </a:r>
            <a:r>
              <a:rPr lang="zh-CN" altLang="en-US" sz="2000" b="1"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000" b="1" dirty="0">
                <a:latin typeface="微软雅黑" panose="020B0503020204020204" pitchFamily="34" charset="-122"/>
                <a:ea typeface="微软雅黑" panose="020B0503020204020204" pitchFamily="34" charset="-122"/>
                <a:sym typeface="Wingdings 2" panose="05020102010507070707" pitchFamily="18" charset="2"/>
              </a:rPr>
              <a:t>scripts</a:t>
            </a:r>
            <a:endParaRPr lang="zh-CN" altLang="en-US" sz="2000" b="1" u="sng"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996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8D14999-7908-923B-E735-4DCE4F807BB7}"/>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HTLC[Poon&amp;Dryja'16]</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grpSp>
        <p:nvGrpSpPr>
          <p:cNvPr id="18" name="组合 17">
            <a:extLst>
              <a:ext uri="{FF2B5EF4-FFF2-40B4-BE49-F238E27FC236}">
                <a16:creationId xmlns:a16="http://schemas.microsoft.com/office/drawing/2014/main" id="{5B88ACCD-FB15-E1C7-549B-FF911F5DC19D}"/>
              </a:ext>
            </a:extLst>
          </p:cNvPr>
          <p:cNvGrpSpPr/>
          <p:nvPr/>
        </p:nvGrpSpPr>
        <p:grpSpPr>
          <a:xfrm>
            <a:off x="2618012" y="3555498"/>
            <a:ext cx="2666714" cy="767228"/>
            <a:chOff x="1600189" y="3547349"/>
            <a:chExt cx="2666714" cy="767228"/>
          </a:xfrm>
        </p:grpSpPr>
        <p:grpSp>
          <p:nvGrpSpPr>
            <p:cNvPr id="20" name="组合 19">
              <a:extLst>
                <a:ext uri="{FF2B5EF4-FFF2-40B4-BE49-F238E27FC236}">
                  <a16:creationId xmlns:a16="http://schemas.microsoft.com/office/drawing/2014/main" id="{790ECC91-CBA5-B377-76DC-3A3E0DDA91DF}"/>
                </a:ext>
              </a:extLst>
            </p:cNvPr>
            <p:cNvGrpSpPr/>
            <p:nvPr/>
          </p:nvGrpSpPr>
          <p:grpSpPr>
            <a:xfrm>
              <a:off x="1600189" y="3547349"/>
              <a:ext cx="811527" cy="710089"/>
              <a:chOff x="5280060" y="2613057"/>
              <a:chExt cx="1454372" cy="1273143"/>
            </a:xfrm>
          </p:grpSpPr>
          <p:pic>
            <p:nvPicPr>
              <p:cNvPr id="22" name="图形 21" descr="合同 纯色填充">
                <a:extLst>
                  <a:ext uri="{FF2B5EF4-FFF2-40B4-BE49-F238E27FC236}">
                    <a16:creationId xmlns:a16="http://schemas.microsoft.com/office/drawing/2014/main" id="{6EAE1819-83BF-29FB-E050-2801D5825E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0060" y="2613057"/>
                <a:ext cx="1273142" cy="1273143"/>
              </a:xfrm>
              <a:prstGeom prst="rect">
                <a:avLst/>
              </a:prstGeom>
            </p:spPr>
          </p:pic>
          <p:pic>
            <p:nvPicPr>
              <p:cNvPr id="24" name="图形 23" descr="笔 纯色填充">
                <a:extLst>
                  <a:ext uri="{FF2B5EF4-FFF2-40B4-BE49-F238E27FC236}">
                    <a16:creationId xmlns:a16="http://schemas.microsoft.com/office/drawing/2014/main" id="{4B807681-03AB-0AF6-6F1C-87E2299992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9515" y="3160252"/>
                <a:ext cx="514917" cy="517154"/>
              </a:xfrm>
              <a:prstGeom prst="rect">
                <a:avLst/>
              </a:prstGeom>
            </p:spPr>
          </p:pic>
        </p:grpSp>
        <p:sp>
          <p:nvSpPr>
            <p:cNvPr id="21" name="文本框 20">
              <a:extLst>
                <a:ext uri="{FF2B5EF4-FFF2-40B4-BE49-F238E27FC236}">
                  <a16:creationId xmlns:a16="http://schemas.microsoft.com/office/drawing/2014/main" id="{EAFF0B92-FE68-5E54-5635-77478789377B}"/>
                </a:ext>
              </a:extLst>
            </p:cNvPr>
            <p:cNvSpPr txBox="1"/>
            <p:nvPr/>
          </p:nvSpPr>
          <p:spPr>
            <a:xfrm>
              <a:off x="2168252" y="3976023"/>
              <a:ext cx="2098651" cy="338554"/>
            </a:xfrm>
            <a:prstGeom prst="rect">
              <a:avLst/>
            </a:prstGeom>
            <a:noFill/>
          </p:spPr>
          <p:txBody>
            <a:bodyPr wrap="none" rtlCol="0">
              <a:spAutoFit/>
            </a:bodyPr>
            <a:lstStyle/>
            <a:p>
              <a:pPr algn="l"/>
              <a:r>
                <a:rPr kumimoji="1" lang="en-US" altLang="zh-CN" sz="16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zh-CN" altLang="en-US" sz="16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600" b="1" i="1" dirty="0">
                  <a:latin typeface="Times New Roman" panose="02020603050405020304" pitchFamily="18" charset="0"/>
                  <a:ea typeface="SimSun" panose="02010600030101010101" pitchFamily="2" charset="-122"/>
                  <a:cs typeface="Times New Roman" panose="02020603050405020304" pitchFamily="18" charset="0"/>
                </a:rPr>
                <a:t>A, B, h, 1X, t</a:t>
              </a:r>
              <a:r>
                <a:rPr kumimoji="1" lang="zh-CN" altLang="en-US" sz="1600" b="1" i="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6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6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grpSp>
      <p:sp>
        <p:nvSpPr>
          <p:cNvPr id="25" name="文本框 24">
            <a:extLst>
              <a:ext uri="{FF2B5EF4-FFF2-40B4-BE49-F238E27FC236}">
                <a16:creationId xmlns:a16="http://schemas.microsoft.com/office/drawing/2014/main" id="{F8B43477-3714-D7E7-C344-18FF924B6543}"/>
              </a:ext>
            </a:extLst>
          </p:cNvPr>
          <p:cNvSpPr txBox="1"/>
          <p:nvPr/>
        </p:nvSpPr>
        <p:spPr>
          <a:xfrm>
            <a:off x="2644011" y="2383794"/>
            <a:ext cx="8121183" cy="458459"/>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b="1" dirty="0">
                <a:latin typeface="微软雅黑" panose="020B0503020204020204" pitchFamily="34" charset="-122"/>
                <a:ea typeface="微软雅黑" panose="020B0503020204020204" pitchFamily="34" charset="-122"/>
              </a:rPr>
              <a:t>Hash timelock Contracts (HTLC)</a:t>
            </a:r>
            <a:endParaRPr lang="zh-CN" altLang="en-US" sz="12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grpSp>
        <p:nvGrpSpPr>
          <p:cNvPr id="36" name="组合 35">
            <a:extLst>
              <a:ext uri="{FF2B5EF4-FFF2-40B4-BE49-F238E27FC236}">
                <a16:creationId xmlns:a16="http://schemas.microsoft.com/office/drawing/2014/main" id="{FC21F742-088E-9879-B109-C5074D27ACDB}"/>
              </a:ext>
            </a:extLst>
          </p:cNvPr>
          <p:cNvGrpSpPr/>
          <p:nvPr/>
        </p:nvGrpSpPr>
        <p:grpSpPr>
          <a:xfrm>
            <a:off x="6286791" y="3399269"/>
            <a:ext cx="4804520" cy="1043543"/>
            <a:chOff x="5953158" y="3096624"/>
            <a:chExt cx="4804520" cy="1043543"/>
          </a:xfrm>
        </p:grpSpPr>
        <p:sp>
          <p:nvSpPr>
            <p:cNvPr id="28" name="文本框 27">
              <a:extLst>
                <a:ext uri="{FF2B5EF4-FFF2-40B4-BE49-F238E27FC236}">
                  <a16:creationId xmlns:a16="http://schemas.microsoft.com/office/drawing/2014/main" id="{6F9CFD06-7A87-C380-CC83-713476965D94}"/>
                </a:ext>
              </a:extLst>
            </p:cNvPr>
            <p:cNvSpPr txBox="1"/>
            <p:nvPr/>
          </p:nvSpPr>
          <p:spPr>
            <a:xfrm>
              <a:off x="6204899" y="3279753"/>
              <a:ext cx="332142" cy="338554"/>
            </a:xfrm>
            <a:prstGeom prst="rect">
              <a:avLst/>
            </a:prstGeom>
            <a:noFill/>
          </p:spPr>
          <p:txBody>
            <a:bodyPr wrap="none" rtlCol="0">
              <a:spAutoFit/>
            </a:bodyPr>
            <a:lstStyle/>
            <a:p>
              <a:pPr algn="l"/>
              <a:r>
                <a:rPr kumimoji="1" lang="en-US" altLang="zh-CN" sz="16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a:t>
              </a:r>
              <a:endParaRPr kumimoji="1" lang="zh-CN" altLang="en-US" sz="16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38878906-D5E3-40CC-3425-3D9AC154B242}"/>
                </a:ext>
              </a:extLst>
            </p:cNvPr>
            <p:cNvSpPr txBox="1"/>
            <p:nvPr/>
          </p:nvSpPr>
          <p:spPr>
            <a:xfrm>
              <a:off x="9967959" y="3277292"/>
              <a:ext cx="320922" cy="338554"/>
            </a:xfrm>
            <a:prstGeom prst="rect">
              <a:avLst/>
            </a:prstGeom>
            <a:noFill/>
          </p:spPr>
          <p:txBody>
            <a:bodyPr wrap="none" rtlCol="0">
              <a:spAutoFit/>
            </a:bodyPr>
            <a:lstStyle/>
            <a:p>
              <a:pPr algn="l"/>
              <a:r>
                <a:rPr kumimoji="1" lang="en-US" altLang="zh-CN" sz="16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B</a:t>
              </a:r>
              <a:endParaRPr kumimoji="1" lang="zh-CN" altLang="en-US" sz="16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31" name="直线箭头连接符 30">
              <a:extLst>
                <a:ext uri="{FF2B5EF4-FFF2-40B4-BE49-F238E27FC236}">
                  <a16:creationId xmlns:a16="http://schemas.microsoft.com/office/drawing/2014/main" id="{C9BF69CE-DD60-C0A3-C3B0-E5F1C5811F2E}"/>
                </a:ext>
              </a:extLst>
            </p:cNvPr>
            <p:cNvCxnSpPr/>
            <p:nvPr/>
          </p:nvCxnSpPr>
          <p:spPr>
            <a:xfrm>
              <a:off x="6678603" y="3506733"/>
              <a:ext cx="31820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26E0825-449D-FCCE-A2E5-973E0AC276EA}"/>
                </a:ext>
              </a:extLst>
            </p:cNvPr>
            <p:cNvSpPr txBox="1"/>
            <p:nvPr/>
          </p:nvSpPr>
          <p:spPr>
            <a:xfrm>
              <a:off x="8128433" y="3096624"/>
              <a:ext cx="453970" cy="369332"/>
            </a:xfrm>
            <a:prstGeom prst="rect">
              <a:avLst/>
            </a:prstGeom>
            <a:noFill/>
          </p:spPr>
          <p:txBody>
            <a:bodyPr wrap="none" rtlCol="0">
              <a:spAutoFit/>
            </a:bodyPr>
            <a:lstStyle/>
            <a:p>
              <a:pPr algn="l"/>
              <a:r>
                <a:rPr kumimoji="1" lang="en-US" altLang="zh-CN" b="1" i="1" dirty="0">
                  <a:solidFill>
                    <a:srgbClr val="00BE00"/>
                  </a:solidFill>
                  <a:latin typeface="Times New Roman" panose="02020603050405020304" pitchFamily="18" charset="0"/>
                  <a:ea typeface="SimSun" panose="02010600030101010101" pitchFamily="2" charset="-122"/>
                  <a:cs typeface="Times New Roman" panose="02020603050405020304" pitchFamily="18" charset="0"/>
                </a:rPr>
                <a:t>1X</a:t>
              </a:r>
              <a:endParaRPr kumimoji="1" lang="zh-CN" altLang="en-US" b="1" dirty="0">
                <a:solidFill>
                  <a:srgbClr val="00BE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35" name="文本框 34">
              <a:extLst>
                <a:ext uri="{FF2B5EF4-FFF2-40B4-BE49-F238E27FC236}">
                  <a16:creationId xmlns:a16="http://schemas.microsoft.com/office/drawing/2014/main" id="{16DE4B16-5332-6B54-F4D9-8338D55A3456}"/>
                </a:ext>
              </a:extLst>
            </p:cNvPr>
            <p:cNvSpPr txBox="1"/>
            <p:nvPr/>
          </p:nvSpPr>
          <p:spPr>
            <a:xfrm>
              <a:off x="5953158" y="3801613"/>
              <a:ext cx="4804520" cy="338554"/>
            </a:xfrm>
            <a:prstGeom prst="rect">
              <a:avLst/>
            </a:prstGeom>
            <a:noFill/>
          </p:spPr>
          <p:txBody>
            <a:bodyPr wrap="none" rtlCol="0">
              <a:spAutoFit/>
            </a:bodyPr>
            <a:lstStyle/>
            <a:p>
              <a:pPr algn="l"/>
              <a:r>
                <a:rPr kumimoji="1" lang="en-US" altLang="zh-CN" sz="1600" b="1" dirty="0">
                  <a:solidFill>
                    <a:srgbClr val="122E66"/>
                  </a:solidFill>
                  <a:ea typeface="OPPOSans R" panose="00020600040101010101" pitchFamily="18" charset="-122"/>
                  <a:cs typeface="OPPOSans R" panose="00020600040101010101" pitchFamily="18" charset="-122"/>
                </a:rPr>
                <a:t>If B produces x, such that h = H(x) before time t</a:t>
              </a:r>
              <a:endParaRPr kumimoji="1" lang="zh-CN" altLang="en-US" sz="1600" b="1" dirty="0">
                <a:solidFill>
                  <a:srgbClr val="122E66"/>
                </a:solidFill>
                <a:ea typeface="OPPOSans R" panose="00020600040101010101" pitchFamily="18" charset="-122"/>
                <a:cs typeface="OPPOSans R" panose="00020600040101010101" pitchFamily="18" charset="-122"/>
              </a:endParaRPr>
            </a:p>
          </p:txBody>
        </p:sp>
      </p:grpSp>
    </p:spTree>
    <p:extLst>
      <p:ext uri="{BB962C8B-B14F-4D97-AF65-F5344CB8AC3E}">
        <p14:creationId xmlns:p14="http://schemas.microsoft.com/office/powerpoint/2010/main" val="2835769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OPPOSans B" panose="00020600040101010101" pitchFamily="18" charset="-122"/>
                </a:rPr>
                <a:t>背景介绍</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Research Background</a:t>
              </a: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8186295A-A2A3-4020-968F-ABC343A1F194}"/>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5C4C0C16-3F93-B1C4-C34A-CC12FE4044BD}"/>
              </a:ext>
            </a:extLst>
          </p:cNvPr>
          <p:cNvGrpSpPr/>
          <p:nvPr/>
        </p:nvGrpSpPr>
        <p:grpSpPr>
          <a:xfrm>
            <a:off x="1854993" y="1126946"/>
            <a:ext cx="914400" cy="1343434"/>
            <a:chOff x="2590534" y="2001681"/>
            <a:chExt cx="914400" cy="1343434"/>
          </a:xfrm>
        </p:grpSpPr>
        <p:pic>
          <p:nvPicPr>
            <p:cNvPr id="4" name="图形 3" descr="用户 纯色填充">
              <a:extLst>
                <a:ext uri="{FF2B5EF4-FFF2-40B4-BE49-F238E27FC236}">
                  <a16:creationId xmlns:a16="http://schemas.microsoft.com/office/drawing/2014/main" id="{EFF3E706-C4A1-E3AA-9B37-724BD9630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7" name="文本框 6">
              <a:extLst>
                <a:ext uri="{FF2B5EF4-FFF2-40B4-BE49-F238E27FC236}">
                  <a16:creationId xmlns:a16="http://schemas.microsoft.com/office/drawing/2014/main" id="{E4C1EC20-CBF2-4257-A0A3-0962675438C4}"/>
                </a:ext>
              </a:extLst>
            </p:cNvPr>
            <p:cNvSpPr txBox="1"/>
            <p:nvPr/>
          </p:nvSpPr>
          <p:spPr>
            <a:xfrm>
              <a:off x="2678081" y="2001681"/>
              <a:ext cx="73930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Alice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3" name="组合 2">
            <a:extLst>
              <a:ext uri="{FF2B5EF4-FFF2-40B4-BE49-F238E27FC236}">
                <a16:creationId xmlns:a16="http://schemas.microsoft.com/office/drawing/2014/main" id="{5F5BBF24-A323-B2F3-A999-DB4A4CC2EE7D}"/>
              </a:ext>
            </a:extLst>
          </p:cNvPr>
          <p:cNvGrpSpPr/>
          <p:nvPr/>
        </p:nvGrpSpPr>
        <p:grpSpPr>
          <a:xfrm>
            <a:off x="4796851" y="1188501"/>
            <a:ext cx="914400" cy="1343434"/>
            <a:chOff x="2590534" y="2001681"/>
            <a:chExt cx="914400" cy="1343434"/>
          </a:xfrm>
        </p:grpSpPr>
        <p:pic>
          <p:nvPicPr>
            <p:cNvPr id="6" name="图形 5" descr="用户 纯色填充">
              <a:extLst>
                <a:ext uri="{FF2B5EF4-FFF2-40B4-BE49-F238E27FC236}">
                  <a16:creationId xmlns:a16="http://schemas.microsoft.com/office/drawing/2014/main" id="{BD21D7AA-8450-D095-E9AF-D6F2C1AA8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0" name="文本框 9">
              <a:extLst>
                <a:ext uri="{FF2B5EF4-FFF2-40B4-BE49-F238E27FC236}">
                  <a16:creationId xmlns:a16="http://schemas.microsoft.com/office/drawing/2014/main" id="{096854A2-487C-89C6-C6E7-D7F07B2F9664}"/>
                </a:ext>
              </a:extLst>
            </p:cNvPr>
            <p:cNvSpPr txBox="1"/>
            <p:nvPr/>
          </p:nvSpPr>
          <p:spPr>
            <a:xfrm>
              <a:off x="2678081" y="2001681"/>
              <a:ext cx="806824"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Carol</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1" name="组合 10">
            <a:extLst>
              <a:ext uri="{FF2B5EF4-FFF2-40B4-BE49-F238E27FC236}">
                <a16:creationId xmlns:a16="http://schemas.microsoft.com/office/drawing/2014/main" id="{CE1D9BA5-DE33-37D1-6443-06BBF7647B22}"/>
              </a:ext>
            </a:extLst>
          </p:cNvPr>
          <p:cNvGrpSpPr/>
          <p:nvPr/>
        </p:nvGrpSpPr>
        <p:grpSpPr>
          <a:xfrm>
            <a:off x="7749642" y="1188501"/>
            <a:ext cx="914400" cy="1343434"/>
            <a:chOff x="2590534" y="2001681"/>
            <a:chExt cx="914400" cy="1343434"/>
          </a:xfrm>
        </p:grpSpPr>
        <p:pic>
          <p:nvPicPr>
            <p:cNvPr id="12" name="图形 11" descr="用户 纯色填充">
              <a:extLst>
                <a:ext uri="{FF2B5EF4-FFF2-40B4-BE49-F238E27FC236}">
                  <a16:creationId xmlns:a16="http://schemas.microsoft.com/office/drawing/2014/main" id="{19817631-026F-7E9E-1553-83CFDC2F1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534" y="2430715"/>
              <a:ext cx="914400" cy="914400"/>
            </a:xfrm>
            <a:prstGeom prst="rect">
              <a:avLst/>
            </a:prstGeom>
          </p:spPr>
        </p:pic>
        <p:sp>
          <p:nvSpPr>
            <p:cNvPr id="19" name="文本框 18">
              <a:extLst>
                <a:ext uri="{FF2B5EF4-FFF2-40B4-BE49-F238E27FC236}">
                  <a16:creationId xmlns:a16="http://schemas.microsoft.com/office/drawing/2014/main" id="{A4B42EBB-1BA2-38C4-83F6-EF9DFB3A6087}"/>
                </a:ext>
              </a:extLst>
            </p:cNvPr>
            <p:cNvSpPr txBox="1"/>
            <p:nvPr/>
          </p:nvSpPr>
          <p:spPr>
            <a:xfrm>
              <a:off x="2678081" y="2001681"/>
              <a:ext cx="740908"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Dave</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5" name="组合 14">
            <a:extLst>
              <a:ext uri="{FF2B5EF4-FFF2-40B4-BE49-F238E27FC236}">
                <a16:creationId xmlns:a16="http://schemas.microsoft.com/office/drawing/2014/main" id="{59956CEB-A7ED-3C81-655C-D0E829010CD0}"/>
              </a:ext>
            </a:extLst>
          </p:cNvPr>
          <p:cNvGrpSpPr/>
          <p:nvPr/>
        </p:nvGrpSpPr>
        <p:grpSpPr>
          <a:xfrm>
            <a:off x="10713364" y="1126946"/>
            <a:ext cx="914400" cy="1343434"/>
            <a:chOff x="3658218" y="2001681"/>
            <a:chExt cx="914400" cy="1343434"/>
          </a:xfrm>
        </p:grpSpPr>
        <p:pic>
          <p:nvPicPr>
            <p:cNvPr id="5" name="图形 4" descr="用户 纯色填充">
              <a:extLst>
                <a:ext uri="{FF2B5EF4-FFF2-40B4-BE49-F238E27FC236}">
                  <a16:creationId xmlns:a16="http://schemas.microsoft.com/office/drawing/2014/main" id="{25CD3ED5-9C18-E774-9587-7B9B58CB7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8218" y="2430715"/>
              <a:ext cx="914400" cy="914400"/>
            </a:xfrm>
            <a:prstGeom prst="rect">
              <a:avLst/>
            </a:prstGeom>
          </p:spPr>
        </p:pic>
        <p:sp>
          <p:nvSpPr>
            <p:cNvPr id="9" name="文本框 8">
              <a:extLst>
                <a:ext uri="{FF2B5EF4-FFF2-40B4-BE49-F238E27FC236}">
                  <a16:creationId xmlns:a16="http://schemas.microsoft.com/office/drawing/2014/main" id="{C585C277-8808-A2F9-12FF-882C6DE043D5}"/>
                </a:ext>
              </a:extLst>
            </p:cNvPr>
            <p:cNvSpPr txBox="1"/>
            <p:nvPr/>
          </p:nvSpPr>
          <p:spPr>
            <a:xfrm>
              <a:off x="3801870" y="2001681"/>
              <a:ext cx="627095" cy="400110"/>
            </a:xfrm>
            <a:prstGeom prst="rect">
              <a:avLst/>
            </a:prstGeom>
            <a:noFill/>
          </p:spPr>
          <p:txBody>
            <a:bodyPr wrap="none" rtlCol="0">
              <a:spAutoFit/>
            </a:bodyPr>
            <a:lstStyle/>
            <a:p>
              <a:pPr algn="l"/>
              <a:r>
                <a:rPr kumimoji="1" lang="en-US" altLang="zh-CN" sz="2000" b="1" dirty="0">
                  <a:solidFill>
                    <a:srgbClr val="122E66"/>
                  </a:solidFill>
                  <a:latin typeface="Times New Roman" panose="02020603050405020304" pitchFamily="18" charset="0"/>
                  <a:ea typeface="+mj-ea"/>
                  <a:cs typeface="Times New Roman" panose="02020603050405020304" pitchFamily="18" charset="0"/>
                </a:rPr>
                <a:t>Bob</a:t>
              </a:r>
              <a:endParaRPr kumimoji="1" lang="zh-CN" altLang="en-US" sz="2000" b="1" dirty="0">
                <a:solidFill>
                  <a:srgbClr val="122E66"/>
                </a:solidFill>
                <a:latin typeface="Times New Roman" panose="02020603050405020304" pitchFamily="18" charset="0"/>
                <a:ea typeface="+mj-ea"/>
                <a:cs typeface="Times New Roman" panose="02020603050405020304" pitchFamily="18" charset="0"/>
              </a:endParaRPr>
            </a:p>
          </p:txBody>
        </p:sp>
      </p:grpSp>
      <p:grpSp>
        <p:nvGrpSpPr>
          <p:cNvPr id="16" name="组合 15">
            <a:extLst>
              <a:ext uri="{FF2B5EF4-FFF2-40B4-BE49-F238E27FC236}">
                <a16:creationId xmlns:a16="http://schemas.microsoft.com/office/drawing/2014/main" id="{E6ABE307-59AA-D44E-DF42-48FC5581997D}"/>
              </a:ext>
            </a:extLst>
          </p:cNvPr>
          <p:cNvGrpSpPr/>
          <p:nvPr/>
        </p:nvGrpSpPr>
        <p:grpSpPr>
          <a:xfrm>
            <a:off x="2869686" y="1726293"/>
            <a:ext cx="1826873" cy="397788"/>
            <a:chOff x="2869686" y="3085543"/>
            <a:chExt cx="1826873" cy="397788"/>
          </a:xfrm>
        </p:grpSpPr>
        <p:cxnSp>
          <p:nvCxnSpPr>
            <p:cNvPr id="37" name="直线箭头连接符 36">
              <a:extLst>
                <a:ext uri="{FF2B5EF4-FFF2-40B4-BE49-F238E27FC236}">
                  <a16:creationId xmlns:a16="http://schemas.microsoft.com/office/drawing/2014/main" id="{5B8F1499-EA17-066B-8D49-533A91833ED2}"/>
                </a:ext>
              </a:extLst>
            </p:cNvPr>
            <p:cNvCxnSpPr>
              <a:cxnSpLocks/>
            </p:cNvCxnSpPr>
            <p:nvPr/>
          </p:nvCxnSpPr>
          <p:spPr>
            <a:xfrm>
              <a:off x="2869686"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A208C27-7529-95AB-CAB3-FCB406314B6A}"/>
                </a:ext>
              </a:extLst>
            </p:cNvPr>
            <p:cNvSpPr txBox="1"/>
            <p:nvPr/>
          </p:nvSpPr>
          <p:spPr>
            <a:xfrm>
              <a:off x="3082899" y="3085543"/>
              <a:ext cx="1396536" cy="338554"/>
            </a:xfrm>
            <a:prstGeom prst="rect">
              <a:avLst/>
            </a:prstGeom>
            <a:noFill/>
          </p:spPr>
          <p:txBody>
            <a:bodyPr wrap="none" rtlCol="0">
              <a:spAutoFit/>
            </a:bodyPr>
            <a:lstStyle/>
            <a:p>
              <a:pPr algn="l"/>
              <a:r>
                <a:rPr kumimoji="1" lang="en-US" altLang="zh-CN" sz="1600" b="1" dirty="0">
                  <a:solidFill>
                    <a:srgbClr val="92D050"/>
                  </a:solidFill>
                  <a:latin typeface="Times New Roman" panose="02020603050405020304" pitchFamily="18" charset="0"/>
                  <a:ea typeface="OPPOSans R" panose="00020600040101010101" pitchFamily="18" charset="-122"/>
                  <a:cs typeface="Times New Roman" panose="02020603050405020304" pitchFamily="18" charset="0"/>
                </a:rPr>
                <a:t>1BTC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AC</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FF08F37C-D621-B134-B2A9-DA0833EB6E5F}"/>
              </a:ext>
            </a:extLst>
          </p:cNvPr>
          <p:cNvGrpSpPr/>
          <p:nvPr/>
        </p:nvGrpSpPr>
        <p:grpSpPr>
          <a:xfrm>
            <a:off x="5840337" y="1726293"/>
            <a:ext cx="1826873" cy="397788"/>
            <a:chOff x="5840337" y="3085543"/>
            <a:chExt cx="1826873" cy="397788"/>
          </a:xfrm>
        </p:grpSpPr>
        <p:cxnSp>
          <p:nvCxnSpPr>
            <p:cNvPr id="40" name="直线箭头连接符 39">
              <a:extLst>
                <a:ext uri="{FF2B5EF4-FFF2-40B4-BE49-F238E27FC236}">
                  <a16:creationId xmlns:a16="http://schemas.microsoft.com/office/drawing/2014/main" id="{FBFED062-A8DE-6FA2-F906-DD8BECB42C4C}"/>
                </a:ext>
              </a:extLst>
            </p:cNvPr>
            <p:cNvCxnSpPr>
              <a:cxnSpLocks/>
            </p:cNvCxnSpPr>
            <p:nvPr/>
          </p:nvCxnSpPr>
          <p:spPr>
            <a:xfrm>
              <a:off x="5840337"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A015D90-E4FD-E034-7393-14BDA0B80D84}"/>
                </a:ext>
              </a:extLst>
            </p:cNvPr>
            <p:cNvSpPr txBox="1"/>
            <p:nvPr/>
          </p:nvSpPr>
          <p:spPr>
            <a:xfrm>
              <a:off x="6139137" y="3085543"/>
              <a:ext cx="1385700" cy="338554"/>
            </a:xfrm>
            <a:prstGeom prst="rect">
              <a:avLst/>
            </a:prstGeom>
            <a:noFill/>
          </p:spPr>
          <p:txBody>
            <a:bodyPr wrap="none" rtlCol="0">
              <a:spAutoFit/>
            </a:bodyPr>
            <a:lstStyle/>
            <a:p>
              <a:pPr algn="l"/>
              <a:r>
                <a:rPr kumimoji="1" lang="en-US" altLang="zh-CN" sz="1600" b="1" dirty="0">
                  <a:solidFill>
                    <a:srgbClr val="FFC000"/>
                  </a:solidFill>
                  <a:latin typeface="Times New Roman" panose="02020603050405020304" pitchFamily="18" charset="0"/>
                  <a:ea typeface="OPPOSans R" panose="00020600040101010101" pitchFamily="18" charset="-122"/>
                  <a:cs typeface="Times New Roman" panose="02020603050405020304" pitchFamily="18" charset="0"/>
                </a:rPr>
                <a:t>1LTC</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CD</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5535517-8C25-DD7D-5849-7A2EF26AEF8C}"/>
              </a:ext>
            </a:extLst>
          </p:cNvPr>
          <p:cNvGrpSpPr/>
          <p:nvPr/>
        </p:nvGrpSpPr>
        <p:grpSpPr>
          <a:xfrm>
            <a:off x="8886491" y="1726293"/>
            <a:ext cx="1826873" cy="397788"/>
            <a:chOff x="8886491" y="3085543"/>
            <a:chExt cx="1826873" cy="397788"/>
          </a:xfrm>
        </p:grpSpPr>
        <p:cxnSp>
          <p:nvCxnSpPr>
            <p:cNvPr id="41" name="直线箭头连接符 40">
              <a:extLst>
                <a:ext uri="{FF2B5EF4-FFF2-40B4-BE49-F238E27FC236}">
                  <a16:creationId xmlns:a16="http://schemas.microsoft.com/office/drawing/2014/main" id="{94545EA4-7AA9-BFCA-2A85-317882F81DEF}"/>
                </a:ext>
              </a:extLst>
            </p:cNvPr>
            <p:cNvCxnSpPr>
              <a:cxnSpLocks/>
            </p:cNvCxnSpPr>
            <p:nvPr/>
          </p:nvCxnSpPr>
          <p:spPr>
            <a:xfrm>
              <a:off x="8886491" y="3483331"/>
              <a:ext cx="1826873" cy="0"/>
            </a:xfrm>
            <a:prstGeom prst="straightConnector1">
              <a:avLst/>
            </a:prstGeom>
            <a:ln w="349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80AA990-F214-6C6A-3532-FA318A155564}"/>
                </a:ext>
              </a:extLst>
            </p:cNvPr>
            <p:cNvSpPr txBox="1"/>
            <p:nvPr/>
          </p:nvSpPr>
          <p:spPr>
            <a:xfrm>
              <a:off x="9089582" y="3085543"/>
              <a:ext cx="1417376" cy="338554"/>
            </a:xfrm>
            <a:prstGeom prst="rect">
              <a:avLst/>
            </a:prstGeom>
            <a:noFill/>
          </p:spPr>
          <p:txBody>
            <a:bodyPr wrap="none" rtlCol="0">
              <a:spAutoFit/>
            </a:bodyPr>
            <a:lstStyle/>
            <a:p>
              <a:pPr algn="l"/>
              <a:r>
                <a:rPr kumimoji="1" lang="en-US" altLang="zh-CN" sz="1600" b="1" dirty="0">
                  <a:solidFill>
                    <a:srgbClr val="C00000"/>
                  </a:solidFill>
                  <a:latin typeface="Times New Roman" panose="02020603050405020304" pitchFamily="18" charset="0"/>
                  <a:ea typeface="OPPOSans R" panose="00020600040101010101" pitchFamily="18" charset="-122"/>
                  <a:cs typeface="Times New Roman" panose="02020603050405020304" pitchFamily="18" charset="0"/>
                </a:rPr>
                <a:t>1ETH</a:t>
              </a:r>
              <a:r>
                <a:rPr kumimoji="1" lang="zh-CN" altLang="en-US" sz="1600" b="1" dirty="0">
                  <a:latin typeface="Times New Roman" panose="02020603050405020304" pitchFamily="18" charset="0"/>
                  <a:ea typeface="OPPOSans R" panose="00020600040101010101" pitchFamily="18" charset="-122"/>
                  <a:cs typeface="Times New Roman" panose="02020603050405020304" pitchFamily="18" charset="0"/>
                </a:rPr>
                <a:t>，</a:t>
              </a:r>
              <a:r>
                <a:rPr kumimoji="1" lang="en-US" altLang="zh-CN" sz="1600" b="1" i="1" dirty="0">
                  <a:latin typeface="Times New Roman" panose="02020603050405020304" pitchFamily="18" charset="0"/>
                  <a:ea typeface="OPPOSans R" panose="00020600040101010101" pitchFamily="18" charset="-122"/>
                  <a:cs typeface="Times New Roman" panose="02020603050405020304" pitchFamily="18" charset="0"/>
                </a:rPr>
                <a:t>CH</a:t>
              </a:r>
              <a:r>
                <a:rPr kumimoji="1" lang="en-US" altLang="zh-CN" sz="1600" b="1" i="1" baseline="-25000" dirty="0">
                  <a:latin typeface="Times New Roman" panose="02020603050405020304" pitchFamily="18" charset="0"/>
                  <a:ea typeface="OPPOSans R" panose="00020600040101010101" pitchFamily="18" charset="-122"/>
                  <a:cs typeface="Times New Roman" panose="02020603050405020304" pitchFamily="18" charset="0"/>
                </a:rPr>
                <a:t>DB</a:t>
              </a:r>
              <a:endParaRPr kumimoji="1" lang="zh-CN" altLang="en-US" sz="1600" b="1" i="1" dirty="0">
                <a:latin typeface="Times New Roman" panose="02020603050405020304" pitchFamily="18" charset="0"/>
                <a:ea typeface="OPPOSans R" panose="00020600040101010101" pitchFamily="18" charset="-122"/>
                <a:cs typeface="Times New Roman" panose="02020603050405020304" pitchFamily="18" charset="0"/>
              </a:endParaRPr>
            </a:p>
          </p:txBody>
        </p:sp>
      </p:grpSp>
      <p:grpSp>
        <p:nvGrpSpPr>
          <p:cNvPr id="54" name="组合 53">
            <a:extLst>
              <a:ext uri="{FF2B5EF4-FFF2-40B4-BE49-F238E27FC236}">
                <a16:creationId xmlns:a16="http://schemas.microsoft.com/office/drawing/2014/main" id="{E4B1A7D9-BDB4-B943-DBDD-0633E91DDEB0}"/>
              </a:ext>
            </a:extLst>
          </p:cNvPr>
          <p:cNvGrpSpPr/>
          <p:nvPr/>
        </p:nvGrpSpPr>
        <p:grpSpPr>
          <a:xfrm>
            <a:off x="2306220" y="2812592"/>
            <a:ext cx="3511315" cy="536364"/>
            <a:chOff x="1800362" y="3747436"/>
            <a:chExt cx="3511315" cy="536364"/>
          </a:xfrm>
        </p:grpSpPr>
        <p:grpSp>
          <p:nvGrpSpPr>
            <p:cNvPr id="49" name="组合 48">
              <a:extLst>
                <a:ext uri="{FF2B5EF4-FFF2-40B4-BE49-F238E27FC236}">
                  <a16:creationId xmlns:a16="http://schemas.microsoft.com/office/drawing/2014/main" id="{CB0C08DB-5741-5C80-9D9F-1EF59C27B14C}"/>
                </a:ext>
              </a:extLst>
            </p:cNvPr>
            <p:cNvGrpSpPr/>
            <p:nvPr/>
          </p:nvGrpSpPr>
          <p:grpSpPr>
            <a:xfrm>
              <a:off x="1800362" y="3747436"/>
              <a:ext cx="611353" cy="510002"/>
              <a:chOff x="5638800" y="2971800"/>
              <a:chExt cx="1095632" cy="914400"/>
            </a:xfrm>
          </p:grpSpPr>
          <p:pic>
            <p:nvPicPr>
              <p:cNvPr id="51" name="图形 50" descr="合同 纯色填充">
                <a:extLst>
                  <a:ext uri="{FF2B5EF4-FFF2-40B4-BE49-F238E27FC236}">
                    <a16:creationId xmlns:a16="http://schemas.microsoft.com/office/drawing/2014/main" id="{88563793-FD40-DE7C-01C1-DFA3CBCA7E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52" name="图形 51" descr="笔 纯色填充">
                <a:extLst>
                  <a:ext uri="{FF2B5EF4-FFF2-40B4-BE49-F238E27FC236}">
                    <a16:creationId xmlns:a16="http://schemas.microsoft.com/office/drawing/2014/main" id="{A2E2BA56-36C7-5A4B-64B2-977F4B357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54FD6031-C341-3255-614F-759A54B5EF9E}"/>
                    </a:ext>
                  </a:extLst>
                </p:cNvPr>
                <p:cNvSpPr txBox="1"/>
                <p:nvPr/>
              </p:nvSpPr>
              <p:spPr>
                <a:xfrm>
                  <a:off x="2168252" y="3976023"/>
                  <a:ext cx="3143425"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AC</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C , h ,  </a:t>
                  </a:r>
                  <a:r>
                    <a:rPr kumimoji="1" lang="en-US" altLang="zh-CN"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1 BTC</a:t>
                  </a:r>
                  <a:r>
                    <a:rPr kumimoji="1" lang="zh-CN" altLang="en-US" sz="1400" b="1" dirty="0">
                      <a:solidFill>
                        <a:srgbClr val="92D050"/>
                      </a:solidFill>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𝟐</m:t>
                      </m:r>
                      <m:r>
                        <a:rPr kumimoji="1" lang="en-US" altLang="zh-CN" sz="1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1400" b="1" i="1" smtClean="0">
                          <a:solidFill>
                            <a:srgbClr val="92D050"/>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53" name="文本框 52">
                  <a:extLst>
                    <a:ext uri="{FF2B5EF4-FFF2-40B4-BE49-F238E27FC236}">
                      <a16:creationId xmlns:a16="http://schemas.microsoft.com/office/drawing/2014/main" id="{54FD6031-C341-3255-614F-759A54B5EF9E}"/>
                    </a:ext>
                  </a:extLst>
                </p:cNvPr>
                <p:cNvSpPr txBox="1">
                  <a:spLocks noRot="1" noChangeAspect="1" noMove="1" noResize="1" noEditPoints="1" noAdjustHandles="1" noChangeArrowheads="1" noChangeShapeType="1" noTextEdit="1"/>
                </p:cNvSpPr>
                <p:nvPr/>
              </p:nvSpPr>
              <p:spPr>
                <a:xfrm>
                  <a:off x="2168252" y="3976023"/>
                  <a:ext cx="3143425" cy="307777"/>
                </a:xfrm>
                <a:prstGeom prst="rect">
                  <a:avLst/>
                </a:prstGeom>
                <a:blipFill>
                  <a:blip r:embed="rId9"/>
                  <a:stretch>
                    <a:fillRect l="-806" t="-4000" b="-20000"/>
                  </a:stretch>
                </a:blipFill>
              </p:spPr>
              <p:txBody>
                <a:bodyPr/>
                <a:lstStyle/>
                <a:p>
                  <a:r>
                    <a:rPr lang="zh-CN" altLang="en-US">
                      <a:noFill/>
                    </a:rPr>
                    <a:t> </a:t>
                  </a:r>
                </a:p>
              </p:txBody>
            </p:sp>
          </mc:Fallback>
        </mc:AlternateContent>
      </p:grpSp>
      <p:grpSp>
        <p:nvGrpSpPr>
          <p:cNvPr id="55" name="组合 54">
            <a:extLst>
              <a:ext uri="{FF2B5EF4-FFF2-40B4-BE49-F238E27FC236}">
                <a16:creationId xmlns:a16="http://schemas.microsoft.com/office/drawing/2014/main" id="{EA5AF933-826C-7273-099A-6E72F281CAB8}"/>
              </a:ext>
            </a:extLst>
          </p:cNvPr>
          <p:cNvGrpSpPr/>
          <p:nvPr/>
        </p:nvGrpSpPr>
        <p:grpSpPr>
          <a:xfrm>
            <a:off x="5254051" y="3900364"/>
            <a:ext cx="3260798" cy="536364"/>
            <a:chOff x="1800362" y="3747436"/>
            <a:chExt cx="3260798" cy="536364"/>
          </a:xfrm>
        </p:grpSpPr>
        <p:grpSp>
          <p:nvGrpSpPr>
            <p:cNvPr id="56" name="组合 55">
              <a:extLst>
                <a:ext uri="{FF2B5EF4-FFF2-40B4-BE49-F238E27FC236}">
                  <a16:creationId xmlns:a16="http://schemas.microsoft.com/office/drawing/2014/main" id="{84AA4A54-2FEC-B4A5-6B7C-2832876683AE}"/>
                </a:ext>
              </a:extLst>
            </p:cNvPr>
            <p:cNvGrpSpPr/>
            <p:nvPr/>
          </p:nvGrpSpPr>
          <p:grpSpPr>
            <a:xfrm>
              <a:off x="1800362" y="3747436"/>
              <a:ext cx="611353" cy="510002"/>
              <a:chOff x="5638800" y="2971800"/>
              <a:chExt cx="1095632" cy="914400"/>
            </a:xfrm>
          </p:grpSpPr>
          <p:pic>
            <p:nvPicPr>
              <p:cNvPr id="58" name="图形 57" descr="合同 纯色填充">
                <a:extLst>
                  <a:ext uri="{FF2B5EF4-FFF2-40B4-BE49-F238E27FC236}">
                    <a16:creationId xmlns:a16="http://schemas.microsoft.com/office/drawing/2014/main" id="{1386EBEF-6BB4-8D02-8B62-EF243EDF3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59" name="图形 58" descr="笔 纯色填充">
                <a:extLst>
                  <a:ext uri="{FF2B5EF4-FFF2-40B4-BE49-F238E27FC236}">
                    <a16:creationId xmlns:a16="http://schemas.microsoft.com/office/drawing/2014/main" id="{7FC05329-072B-8DC1-8BF3-8E89D2A13D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E11A1D1F-69FF-82AB-CFB8-CAB25E69DC95}"/>
                    </a:ext>
                  </a:extLst>
                </p:cNvPr>
                <p:cNvSpPr txBox="1"/>
                <p:nvPr/>
              </p:nvSpPr>
              <p:spPr>
                <a:xfrm>
                  <a:off x="2168252" y="3976023"/>
                  <a:ext cx="2892908"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CD</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D , h , </a:t>
                  </a:r>
                  <a:r>
                    <a:rPr kumimoji="1" lang="en-US" altLang="zh-CN" sz="1400" b="1" dirty="0">
                      <a:solidFill>
                        <a:srgbClr val="FFC000"/>
                      </a:solidFill>
                      <a:latin typeface="Times New Roman" panose="02020603050405020304" pitchFamily="18" charset="0"/>
                      <a:ea typeface="SimSun" panose="02010600030101010101" pitchFamily="2" charset="-122"/>
                      <a:cs typeface="Times New Roman" panose="02020603050405020304" pitchFamily="18" charset="0"/>
                    </a:rPr>
                    <a:t>1 LTC,</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 </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57" name="文本框 56">
                  <a:extLst>
                    <a:ext uri="{FF2B5EF4-FFF2-40B4-BE49-F238E27FC236}">
                      <a16:creationId xmlns:a16="http://schemas.microsoft.com/office/drawing/2014/main" id="{E11A1D1F-69FF-82AB-CFB8-CAB25E69DC95}"/>
                    </a:ext>
                  </a:extLst>
                </p:cNvPr>
                <p:cNvSpPr txBox="1">
                  <a:spLocks noRot="1" noChangeAspect="1" noMove="1" noResize="1" noEditPoints="1" noAdjustHandles="1" noChangeArrowheads="1" noChangeShapeType="1" noTextEdit="1"/>
                </p:cNvSpPr>
                <p:nvPr/>
              </p:nvSpPr>
              <p:spPr>
                <a:xfrm>
                  <a:off x="2168252" y="3976023"/>
                  <a:ext cx="2892908" cy="307777"/>
                </a:xfrm>
                <a:prstGeom prst="rect">
                  <a:avLst/>
                </a:prstGeom>
                <a:blipFill>
                  <a:blip r:embed="rId10"/>
                  <a:stretch>
                    <a:fillRect l="-437" b="-19231"/>
                  </a:stretch>
                </a:blipFill>
              </p:spPr>
              <p:txBody>
                <a:bodyPr/>
                <a:lstStyle/>
                <a:p>
                  <a:r>
                    <a:rPr lang="zh-CN" altLang="en-US">
                      <a:noFill/>
                    </a:rPr>
                    <a:t> </a:t>
                  </a:r>
                </a:p>
              </p:txBody>
            </p:sp>
          </mc:Fallback>
        </mc:AlternateContent>
      </p:grpSp>
      <p:grpSp>
        <p:nvGrpSpPr>
          <p:cNvPr id="60" name="组合 59">
            <a:extLst>
              <a:ext uri="{FF2B5EF4-FFF2-40B4-BE49-F238E27FC236}">
                <a16:creationId xmlns:a16="http://schemas.microsoft.com/office/drawing/2014/main" id="{A00388B2-1444-1485-006A-12FC39FBBCEC}"/>
              </a:ext>
            </a:extLst>
          </p:cNvPr>
          <p:cNvGrpSpPr/>
          <p:nvPr/>
        </p:nvGrpSpPr>
        <p:grpSpPr>
          <a:xfrm>
            <a:off x="8209112" y="4972283"/>
            <a:ext cx="2915382" cy="536364"/>
            <a:chOff x="1800362" y="3747436"/>
            <a:chExt cx="2915382" cy="536364"/>
          </a:xfrm>
        </p:grpSpPr>
        <p:grpSp>
          <p:nvGrpSpPr>
            <p:cNvPr id="61" name="组合 60">
              <a:extLst>
                <a:ext uri="{FF2B5EF4-FFF2-40B4-BE49-F238E27FC236}">
                  <a16:creationId xmlns:a16="http://schemas.microsoft.com/office/drawing/2014/main" id="{607C6221-4ECE-AF47-D0F4-E428FA73D484}"/>
                </a:ext>
              </a:extLst>
            </p:cNvPr>
            <p:cNvGrpSpPr/>
            <p:nvPr/>
          </p:nvGrpSpPr>
          <p:grpSpPr>
            <a:xfrm>
              <a:off x="1800362" y="3747436"/>
              <a:ext cx="611353" cy="510002"/>
              <a:chOff x="5638800" y="2971800"/>
              <a:chExt cx="1095632" cy="914400"/>
            </a:xfrm>
          </p:grpSpPr>
          <p:pic>
            <p:nvPicPr>
              <p:cNvPr id="63" name="图形 62" descr="合同 纯色填充">
                <a:extLst>
                  <a:ext uri="{FF2B5EF4-FFF2-40B4-BE49-F238E27FC236}">
                    <a16:creationId xmlns:a16="http://schemas.microsoft.com/office/drawing/2014/main" id="{39802D97-483B-FE68-71CA-2863582FF3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64" name="图形 63" descr="笔 纯色填充">
                <a:extLst>
                  <a:ext uri="{FF2B5EF4-FFF2-40B4-BE49-F238E27FC236}">
                    <a16:creationId xmlns:a16="http://schemas.microsoft.com/office/drawing/2014/main" id="{83B9F3B2-F046-0DF9-7039-D1A8D03C1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515" y="3160252"/>
                <a:ext cx="514917" cy="517154"/>
              </a:xfrm>
              <a:prstGeom prst="rect">
                <a:avLst/>
              </a:prstGeom>
            </p:spPr>
          </p:pic>
        </p:gr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9D998390-AB7B-76A3-46D0-6C6F8BC094AC}"/>
                    </a:ext>
                  </a:extLst>
                </p:cNvPr>
                <p:cNvSpPr txBox="1"/>
                <p:nvPr/>
              </p:nvSpPr>
              <p:spPr>
                <a:xfrm>
                  <a:off x="2168252" y="3976023"/>
                  <a:ext cx="2547492" cy="307777"/>
                </a:xfrm>
                <a:prstGeom prst="rect">
                  <a:avLst/>
                </a:prstGeom>
                <a:noFill/>
              </p:spPr>
              <p:txBody>
                <a:bodyPr wrap="none" rtlCol="0">
                  <a:spAutoFit/>
                </a:bodyPr>
                <a:lstStyle/>
                <a:p>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HTLC(</a:t>
                  </a:r>
                  <a:r>
                    <a:rPr kumimoji="1" lang="en-US" altLang="zh-CN" sz="1400" b="1" i="1" dirty="0">
                      <a:latin typeface="Times New Roman" panose="02020603050405020304" pitchFamily="18" charset="0"/>
                      <a:ea typeface="SimSun" panose="02010600030101010101" pitchFamily="2" charset="-122"/>
                      <a:cs typeface="Times New Roman" panose="02020603050405020304" pitchFamily="18" charset="0"/>
                    </a:rPr>
                    <a:t>CH</a:t>
                  </a:r>
                  <a:r>
                    <a:rPr kumimoji="1" lang="en-US" altLang="zh-CN" sz="1400" b="1" i="1" baseline="-25000" dirty="0">
                      <a:latin typeface="Times New Roman" panose="02020603050405020304" pitchFamily="18" charset="0"/>
                      <a:ea typeface="SimSun" panose="02010600030101010101" pitchFamily="2" charset="-122"/>
                      <a:cs typeface="Times New Roman" panose="02020603050405020304" pitchFamily="18" charset="0"/>
                    </a:rPr>
                    <a:t>DB</a:t>
                  </a:r>
                  <a:r>
                    <a:rPr kumimoji="1" lang="en-US" altLang="zh-CN" sz="1400" b="1" dirty="0">
                      <a:latin typeface="Times New Roman" panose="02020603050405020304" pitchFamily="18" charset="0"/>
                      <a:ea typeface="SimSun" panose="02010600030101010101" pitchFamily="2" charset="-122"/>
                      <a:cs typeface="Times New Roman" panose="02020603050405020304" pitchFamily="18" charset="0"/>
                    </a:rPr>
                    <a:t> , B , h , </a:t>
                  </a:r>
                  <a:r>
                    <a:rPr kumimoji="1"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ETH,</a:t>
                  </a:r>
                  <a:r>
                    <a:rPr kumimoji="1" lang="en-US" altLang="zh-CN" sz="1400" b="1" dirty="0">
                      <a:solidFill>
                        <a:schemeClr val="tx1"/>
                      </a:solidFill>
                      <a:ea typeface="SimSun" panose="02010600030101010101" pitchFamily="2" charset="-122"/>
                      <a:cs typeface="Times New Roman" panose="02020603050405020304" pitchFamily="18" charset="0"/>
                    </a:rPr>
                    <a:t> </a:t>
                  </a:r>
                  <a14:m>
                    <m:oMath xmlns:m="http://schemas.openxmlformats.org/officeDocument/2006/math">
                      <m:r>
                        <a:rPr kumimoji="1" lang="en-US" altLang="zh-CN" sz="1400" b="1" i="1" dirty="0" smtClean="0">
                          <a:solidFill>
                            <a:schemeClr val="tx1"/>
                          </a:solidFill>
                          <a:latin typeface="Cambria Math" panose="02040503050406030204" pitchFamily="18" charset="0"/>
                          <a:ea typeface="SimSun" panose="02010600030101010101" pitchFamily="2" charset="-122"/>
                          <a:cs typeface="Times New Roman" panose="02020603050405020304" pitchFamily="18" charset="0"/>
                        </a:rPr>
                        <m:t>𝒕</m:t>
                      </m:r>
                    </m:oMath>
                  </a14:m>
                  <a:r>
                    <a:rPr kumimoji="1" lang="en-US" altLang="zh-CN"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1400" b="1" dirty="0">
                    <a:solidFill>
                      <a:srgbClr val="122E66"/>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62" name="文本框 61">
                  <a:extLst>
                    <a:ext uri="{FF2B5EF4-FFF2-40B4-BE49-F238E27FC236}">
                      <a16:creationId xmlns:a16="http://schemas.microsoft.com/office/drawing/2014/main" id="{9D998390-AB7B-76A3-46D0-6C6F8BC094AC}"/>
                    </a:ext>
                  </a:extLst>
                </p:cNvPr>
                <p:cNvSpPr txBox="1">
                  <a:spLocks noRot="1" noChangeAspect="1" noMove="1" noResize="1" noEditPoints="1" noAdjustHandles="1" noChangeArrowheads="1" noChangeShapeType="1" noTextEdit="1"/>
                </p:cNvSpPr>
                <p:nvPr/>
              </p:nvSpPr>
              <p:spPr>
                <a:xfrm>
                  <a:off x="2168252" y="3976023"/>
                  <a:ext cx="2547492" cy="307777"/>
                </a:xfrm>
                <a:prstGeom prst="rect">
                  <a:avLst/>
                </a:prstGeom>
                <a:blipFill>
                  <a:blip r:embed="rId11"/>
                  <a:stretch>
                    <a:fillRect l="-990" t="-4000" b="-20000"/>
                  </a:stretch>
                </a:blipFill>
              </p:spPr>
              <p:txBody>
                <a:bodyPr/>
                <a:lstStyle/>
                <a:p>
                  <a:r>
                    <a:rPr lang="zh-CN" altLang="en-US">
                      <a:noFill/>
                    </a:rPr>
                    <a:t> </a:t>
                  </a:r>
                </a:p>
              </p:txBody>
            </p:sp>
          </mc:Fallback>
        </mc:AlternateContent>
      </p:grpSp>
      <p:pic>
        <p:nvPicPr>
          <p:cNvPr id="22" name="图形 21" descr="旧钥匙 纯色填充">
            <a:extLst>
              <a:ext uri="{FF2B5EF4-FFF2-40B4-BE49-F238E27FC236}">
                <a16:creationId xmlns:a16="http://schemas.microsoft.com/office/drawing/2014/main" id="{A74E15C7-6624-E2B9-45B9-A298765EFF0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3469849">
            <a:off x="1852035" y="5793744"/>
            <a:ext cx="672667" cy="672667"/>
          </a:xfrm>
          <a:prstGeom prst="rect">
            <a:avLst/>
          </a:prstGeom>
        </p:spPr>
      </p:pic>
      <p:sp>
        <p:nvSpPr>
          <p:cNvPr id="2" name="文本框 1">
            <a:extLst>
              <a:ext uri="{FF2B5EF4-FFF2-40B4-BE49-F238E27FC236}">
                <a16:creationId xmlns:a16="http://schemas.microsoft.com/office/drawing/2014/main" id="{934C5D07-1CD8-7824-A81B-B8FA37DBCC46}"/>
              </a:ext>
            </a:extLst>
          </p:cNvPr>
          <p:cNvSpPr txBox="1"/>
          <p:nvPr/>
        </p:nvSpPr>
        <p:spPr>
          <a:xfrm>
            <a:off x="3658218" y="257813"/>
            <a:ext cx="8121183" cy="581057"/>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支付通道网络</a:t>
            </a:r>
            <a:r>
              <a:rPr lang="en-US" altLang="zh-CN" sz="1600" b="1" dirty="0">
                <a:solidFill>
                  <a:schemeClr val="tx1">
                    <a:lumMod val="75000"/>
                    <a:lumOff val="25000"/>
                  </a:schemeClr>
                </a:solidFill>
                <a:ea typeface="微软雅黑" panose="020B0503020204020204" pitchFamily="34" charset="-122"/>
                <a:cs typeface="Times New Roman" panose="02020603050405020304" pitchFamily="18" charset="0"/>
              </a:rPr>
              <a:t>HTLC[Poon&amp;Dryja'16]</a:t>
            </a:r>
            <a:endParaRPr lang="zh-CN" altLang="en-US" sz="1600" b="1" dirty="0">
              <a:solidFill>
                <a:schemeClr val="tx1">
                  <a:lumMod val="75000"/>
                  <a:lumOff val="25000"/>
                </a:schemeClr>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5353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U5MDgyNzZmOTFhMjc4N2YzNGI0NjQ1YjQwMzIzYjcifQ=="/>
</p:tagLst>
</file>

<file path=ppt/theme/theme1.xml><?xml version="1.0" encoding="utf-8"?>
<a:theme xmlns:a="http://schemas.openxmlformats.org/drawingml/2006/main" name="Office 主题">
  <a:themeElements>
    <a:clrScheme name="学术蓝">
      <a:dk1>
        <a:srgbClr val="000000"/>
      </a:dk1>
      <a:lt1>
        <a:srgbClr val="FFFFFF"/>
      </a:lt1>
      <a:dk2>
        <a:srgbClr val="778495"/>
      </a:dk2>
      <a:lt2>
        <a:srgbClr val="F0F0F0"/>
      </a:lt2>
      <a:accent1>
        <a:srgbClr val="0E58A3"/>
      </a:accent1>
      <a:accent2>
        <a:srgbClr val="2673B7"/>
      </a:accent2>
      <a:accent3>
        <a:srgbClr val="122E66"/>
      </a:accent3>
      <a:accent4>
        <a:srgbClr val="4C7CA0"/>
      </a:accent4>
      <a:accent5>
        <a:srgbClr val="5E7A86"/>
      </a:accent5>
      <a:accent6>
        <a:srgbClr val="D9D9D9"/>
      </a:accent6>
      <a:hlink>
        <a:srgbClr val="F84D4D"/>
      </a:hlink>
      <a:folHlink>
        <a:srgbClr val="BFBFB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b="1" dirty="0" smtClean="0">
            <a:solidFill>
              <a:srgbClr val="122E66"/>
            </a:solidFill>
            <a:latin typeface="OPPOSans R" panose="00020600040101010101" pitchFamily="18" charset="-122"/>
            <a:ea typeface="OPPOSans R" panose="00020600040101010101" pitchFamily="18" charset="-122"/>
            <a:cs typeface="OPPOSans R" panose="00020600040101010101" pitchFamily="18"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22519</TotalTime>
  <Words>4232</Words>
  <Application>Microsoft Macintosh PowerPoint</Application>
  <PresentationFormat>宽屏</PresentationFormat>
  <Paragraphs>583</Paragraphs>
  <Slides>40</Slides>
  <Notes>40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OPPOSans R</vt:lpstr>
      <vt:lpstr>等线</vt:lpstr>
      <vt:lpstr>Alibaba PuHuiTi 3.0 55 Regular</vt:lpstr>
      <vt:lpstr>Cambria Math</vt:lpstr>
      <vt:lpstr>Source Han Sans CN Bold</vt:lpstr>
      <vt:lpstr>微软雅黑</vt:lpstr>
      <vt:lpstr>Arial</vt:lpstr>
      <vt:lpstr>SimSun</vt:lpstr>
      <vt:lpstr>Times New Roman</vt:lpstr>
      <vt:lpstr>system-ui</vt:lpstr>
      <vt:lpstr>Office 主题</vt:lpstr>
      <vt:lpstr>Lockable Signatures for Blockchains:  Scriptless Scripts for All Signatures (IEEE S&amp;P ’21)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muweilin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王亚龙</dc:creator>
  <cp:lastModifiedBy>y800</cp:lastModifiedBy>
  <cp:revision>586</cp:revision>
  <dcterms:created xsi:type="dcterms:W3CDTF">2022-05-29T09:59:00Z</dcterms:created>
  <dcterms:modified xsi:type="dcterms:W3CDTF">2024-05-30T12:45:17Z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BF97656F80AA4437BB4F8943CA9727A1</vt:lpwstr>
  </property>
  <property fmtid="{D5CDD505-2E9C-101B-9397-08002B2CF9AE}" pid="3" name="KSOProductBuildVer">
    <vt:lpwstr>2052-11.1.0.11744</vt:lpwstr>
  </property>
</Properties>
</file>